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4.svg" ContentType="image/svg+xml"/>
  <Override PartName="/ppt/media/image26.svg" ContentType="image/svg+xml"/>
  <Override PartName="/ppt/media/image3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media/image61.svg" ContentType="image/svg+xml"/>
  <Override PartName="/ppt/media/image64.svg" ContentType="image/svg+xml"/>
  <Override PartName="/ppt/media/image66.svg" ContentType="image/svg+xml"/>
  <Override PartName="/ppt/media/image68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71" r:id="rId7"/>
    <p:sldId id="260" r:id="rId8"/>
    <p:sldId id="272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8288000" cy="10287000"/>
  <p:notesSz cx="6858000" cy="9144000"/>
  <p:embeddedFontLst>
    <p:embeddedFont>
      <p:font typeface="Poppins Ultra-Bold" panose="00000900000000000000"/>
      <p:bold r:id="rId23"/>
    </p:embeddedFont>
    <p:embeddedFont>
      <p:font typeface="Poppins" panose="00000500000000000000"/>
      <p:regular r:id="rId24"/>
    </p:embeddedFont>
    <p:embeddedFont>
      <p:font typeface="Poppins Heavy" panose="00000A00000000000000"/>
      <p:bold r:id="rId25"/>
    </p:embeddedFont>
    <p:embeddedFont>
      <p:font typeface="Poppins Bold" panose="00000800000000000000"/>
      <p:bold r:id="rId26"/>
    </p:embeddedFont>
    <p:embeddedFont>
      <p:font typeface="Poppins Bold Italics" panose="00000800000000000000"/>
      <p:boldItalic r:id="rId27"/>
    </p:embeddedFont>
    <p:embeddedFont>
      <p:font typeface="Montserrat Bold" panose="00000800000000000000"/>
      <p:bold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  <p:embeddedFont>
      <p:font typeface="Poppins Bold" panose="00000800000000000000" charset="0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font" Target="fonts/font11.fntdata"/><Relationship Id="rId32" Type="http://schemas.openxmlformats.org/officeDocument/2006/relationships/font" Target="fonts/font10.fntdata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.svg"/><Relationship Id="rId3" Type="http://schemas.openxmlformats.org/officeDocument/2006/relationships/image" Target="../media/image46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9.svg"/><Relationship Id="rId3" Type="http://schemas.openxmlformats.org/officeDocument/2006/relationships/image" Target="../media/image48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image" Target="../media/image55.svg"/><Relationship Id="rId7" Type="http://schemas.openxmlformats.org/officeDocument/2006/relationships/image" Target="../media/image54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Relationship Id="rId3" Type="http://schemas.openxmlformats.org/officeDocument/2006/relationships/image" Target="../media/image50.png"/><Relationship Id="rId2" Type="http://schemas.openxmlformats.org/officeDocument/2006/relationships/image" Target="../media/image8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7.sv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jpeg"/><Relationship Id="rId8" Type="http://schemas.openxmlformats.org/officeDocument/2006/relationships/image" Target="../media/image68.svg"/><Relationship Id="rId7" Type="http://schemas.openxmlformats.org/officeDocument/2006/relationships/image" Target="../media/image67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Relationship Id="rId3" Type="http://schemas.openxmlformats.org/officeDocument/2006/relationships/image" Target="../media/image63.png"/><Relationship Id="rId2" Type="http://schemas.openxmlformats.org/officeDocument/2006/relationships/image" Target="../media/image8.svg"/><Relationship Id="rId11" Type="http://schemas.openxmlformats.org/officeDocument/2006/relationships/slideLayout" Target="../slideLayouts/slideLayout7.xml"/><Relationship Id="rId10" Type="http://schemas.openxmlformats.org/officeDocument/2006/relationships/hyperlink" Target="mailto:post@motherofsouls.com" TargetMode="Externa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svg"/><Relationship Id="rId7" Type="http://schemas.openxmlformats.org/officeDocument/2006/relationships/image" Target="../media/image14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8.sv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1.svg"/><Relationship Id="rId13" Type="http://schemas.openxmlformats.org/officeDocument/2006/relationships/image" Target="../media/image20.png"/><Relationship Id="rId12" Type="http://schemas.openxmlformats.org/officeDocument/2006/relationships/image" Target="../media/image19.svg"/><Relationship Id="rId11" Type="http://schemas.openxmlformats.org/officeDocument/2006/relationships/image" Target="../media/image18.png"/><Relationship Id="rId10" Type="http://schemas.openxmlformats.org/officeDocument/2006/relationships/image" Target="../media/image17.sv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svg"/><Relationship Id="rId8" Type="http://schemas.openxmlformats.org/officeDocument/2006/relationships/image" Target="../media/image25.png"/><Relationship Id="rId7" Type="http://schemas.openxmlformats.org/officeDocument/2006/relationships/image" Target="../media/image24.svg"/><Relationship Id="rId6" Type="http://schemas.openxmlformats.org/officeDocument/2006/relationships/image" Target="../media/image2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image" Target="../media/image22.png"/><Relationship Id="rId2" Type="http://schemas.openxmlformats.org/officeDocument/2006/relationships/image" Target="../media/image8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svg"/><Relationship Id="rId8" Type="http://schemas.openxmlformats.org/officeDocument/2006/relationships/image" Target="../media/image37.png"/><Relationship Id="rId7" Type="http://schemas.openxmlformats.org/officeDocument/2006/relationships/image" Target="../media/image36.svg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3" Type="http://schemas.openxmlformats.org/officeDocument/2006/relationships/image" Target="../media/image4.jpeg"/><Relationship Id="rId2" Type="http://schemas.openxmlformats.org/officeDocument/2006/relationships/image" Target="../media/image8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0.svg"/><Relationship Id="rId10" Type="http://schemas.openxmlformats.org/officeDocument/2006/relationships/image" Target="../media/image39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666" b="-666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2341233" y="-3148346"/>
            <a:ext cx="6684287" cy="6684287"/>
          </a:xfrm>
          <a:custGeom>
            <a:avLst/>
            <a:gdLst/>
            <a:ahLst/>
            <a:cxnLst/>
            <a:rect l="l" t="t" r="r" b="b"/>
            <a:pathLst>
              <a:path w="6684287" h="6684287">
                <a:moveTo>
                  <a:pt x="0" y="6684287"/>
                </a:moveTo>
                <a:lnTo>
                  <a:pt x="6684287" y="6684287"/>
                </a:lnTo>
                <a:lnTo>
                  <a:pt x="6684287" y="0"/>
                </a:lnTo>
                <a:lnTo>
                  <a:pt x="0" y="0"/>
                </a:lnTo>
                <a:lnTo>
                  <a:pt x="0" y="6684287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-538763">
            <a:off x="1652471" y="1602613"/>
            <a:ext cx="3888998" cy="7695051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93932" r="-186248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1692443" y="8147228"/>
            <a:ext cx="7694243" cy="1268647"/>
            <a:chOff x="0" y="0"/>
            <a:chExt cx="2214870" cy="3651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14869" cy="365193"/>
            </a:xfrm>
            <a:custGeom>
              <a:avLst/>
              <a:gdLst/>
              <a:ahLst/>
              <a:cxnLst/>
              <a:rect l="l" t="t" r="r" b="b"/>
              <a:pathLst>
                <a:path w="2214869" h="365193">
                  <a:moveTo>
                    <a:pt x="0" y="0"/>
                  </a:moveTo>
                  <a:lnTo>
                    <a:pt x="2214869" y="0"/>
                  </a:lnTo>
                  <a:lnTo>
                    <a:pt x="2214869" y="365193"/>
                  </a:lnTo>
                  <a:lnTo>
                    <a:pt x="0" y="365193"/>
                  </a:lnTo>
                  <a:close/>
                </a:path>
              </a:pathLst>
            </a:custGeom>
            <a:solidFill>
              <a:srgbClr val="FF9F1C"/>
            </a:solidFill>
          </p:spPr>
        </p:sp>
      </p:grpSp>
      <p:sp>
        <p:nvSpPr>
          <p:cNvPr id="16" name="Freeform 16"/>
          <p:cNvSpPr/>
          <p:nvPr/>
        </p:nvSpPr>
        <p:spPr>
          <a:xfrm flipV="1">
            <a:off x="3137110" y="7646027"/>
            <a:ext cx="4318292" cy="1500606"/>
          </a:xfrm>
          <a:custGeom>
            <a:avLst/>
            <a:gdLst/>
            <a:ahLst/>
            <a:cxnLst/>
            <a:rect l="l" t="t" r="r" b="b"/>
            <a:pathLst>
              <a:path w="4318292" h="1500606">
                <a:moveTo>
                  <a:pt x="0" y="1500606"/>
                </a:moveTo>
                <a:lnTo>
                  <a:pt x="4318292" y="1500606"/>
                </a:lnTo>
                <a:lnTo>
                  <a:pt x="4318292" y="0"/>
                </a:lnTo>
                <a:lnTo>
                  <a:pt x="0" y="0"/>
                </a:lnTo>
                <a:lnTo>
                  <a:pt x="0" y="150060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>
            <a:off x="6802120" y="6411595"/>
            <a:ext cx="9957435" cy="20955"/>
          </a:xfrm>
          <a:prstGeom prst="line">
            <a:avLst/>
          </a:prstGeom>
          <a:ln w="38100" cap="flat">
            <a:solidFill>
              <a:srgbClr val="FF9F1C"/>
            </a:solidFill>
            <a:prstDash val="lgDash"/>
            <a:headEnd type="oval" w="lg" len="lg"/>
            <a:tailEnd type="oval" w="lg" len="lg"/>
          </a:ln>
        </p:spPr>
      </p:sp>
      <p:sp>
        <p:nvSpPr>
          <p:cNvPr id="18" name="TextBox 18"/>
          <p:cNvSpPr txBox="1"/>
          <p:nvPr/>
        </p:nvSpPr>
        <p:spPr>
          <a:xfrm>
            <a:off x="2007612" y="8272621"/>
            <a:ext cx="2966505" cy="941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5"/>
              </a:lnSpc>
            </a:pPr>
            <a:r>
              <a:rPr lang="en-US" sz="2675" b="1">
                <a:solidFill>
                  <a:srgbClr val="FFFFFF"/>
                </a:solidFill>
                <a:latin typeface="Poppins Ultra-Bold" panose="00000900000000000000"/>
                <a:ea typeface="Poppins Ultra-Bold" panose="00000900000000000000"/>
                <a:cs typeface="Poppins Ultra-Bold" panose="00000900000000000000"/>
                <a:sym typeface="Poppins Ultra-Bold" panose="00000900000000000000"/>
              </a:rPr>
              <a:t>Let's</a:t>
            </a:r>
            <a:endParaRPr lang="en-US" sz="2675" b="1">
              <a:solidFill>
                <a:srgbClr val="FFFFFF"/>
              </a:solidFill>
              <a:latin typeface="Poppins Ultra-Bold" panose="00000900000000000000"/>
              <a:ea typeface="Poppins Ultra-Bold" panose="00000900000000000000"/>
              <a:cs typeface="Poppins Ultra-Bold" panose="00000900000000000000"/>
              <a:sym typeface="Poppins Ultra-Bold" panose="00000900000000000000"/>
            </a:endParaRPr>
          </a:p>
          <a:p>
            <a:pPr algn="just">
              <a:lnSpc>
                <a:spcPts val="3745"/>
              </a:lnSpc>
            </a:pPr>
            <a:r>
              <a:rPr lang="en-US" sz="2675" b="1">
                <a:solidFill>
                  <a:srgbClr val="FFFFFF"/>
                </a:solidFill>
                <a:latin typeface="Poppins Ultra-Bold" panose="00000900000000000000"/>
                <a:ea typeface="Poppins Ultra-Bold" panose="00000900000000000000"/>
                <a:cs typeface="Poppins Ultra-Bold" panose="00000900000000000000"/>
                <a:sym typeface="Poppins Ultra-Bold" panose="00000900000000000000"/>
              </a:rPr>
              <a:t>Collaborate!</a:t>
            </a:r>
            <a:endParaRPr lang="en-US" sz="2675" b="1">
              <a:solidFill>
                <a:srgbClr val="FFFFFF"/>
              </a:solidFill>
              <a:latin typeface="Poppins Ultra-Bold" panose="00000900000000000000"/>
              <a:ea typeface="Poppins Ultra-Bold" panose="00000900000000000000"/>
              <a:cs typeface="Poppins Ultra-Bold" panose="00000900000000000000"/>
              <a:sym typeface="Poppins Ultra-Bold" panose="000009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459969" y="8194162"/>
            <a:ext cx="4684031" cy="1117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75"/>
              </a:lnSpc>
            </a:pPr>
            <a:r>
              <a:rPr lang="en-US" sz="212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+91 9924448900</a:t>
            </a:r>
            <a:endParaRPr lang="en-US" sz="212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r">
              <a:lnSpc>
                <a:spcPts val="2975"/>
              </a:lnSpc>
            </a:pPr>
            <a:r>
              <a:rPr lang="en-US" sz="212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meghmahesh@gmail.com</a:t>
            </a:r>
            <a:endParaRPr lang="en-US" sz="212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0" lvl="1" indent="0" algn="r">
              <a:lnSpc>
                <a:spcPts val="2975"/>
              </a:lnSpc>
              <a:spcBef>
                <a:spcPct val="0"/>
              </a:spcBef>
            </a:pPr>
            <a:r>
              <a:rPr lang="en-US" sz="212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Ahmedabad- 380058, Gujarat</a:t>
            </a:r>
            <a:endParaRPr lang="en-US" sz="212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065693" y="3799520"/>
            <a:ext cx="9073434" cy="178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4AAD"/>
                </a:solidFill>
                <a:latin typeface="Poppins Heavy" panose="00000A00000000000000"/>
                <a:ea typeface="Poppins Heavy" panose="00000A00000000000000"/>
                <a:cs typeface="Poppins Heavy" panose="00000A00000000000000"/>
                <a:sym typeface="Poppins Heavy" panose="00000A00000000000000"/>
              </a:rPr>
              <a:t>UDITA HEALTHTECH PRIVATE LIMITED</a:t>
            </a:r>
            <a:endParaRPr lang="en-US" sz="5000" b="1">
              <a:solidFill>
                <a:srgbClr val="004AAD"/>
              </a:solidFill>
              <a:latin typeface="Poppins Heavy" panose="00000A00000000000000"/>
              <a:ea typeface="Poppins Heavy" panose="00000A00000000000000"/>
              <a:cs typeface="Poppins Heavy" panose="00000A00000000000000"/>
              <a:sym typeface="Poppins Heavy" panose="00000A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065693" y="5795275"/>
            <a:ext cx="9073434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0"/>
              </a:lnSpc>
              <a:spcBef>
                <a:spcPct val="0"/>
              </a:spcBef>
            </a:pPr>
            <a:r>
              <a:rPr lang="en-US" sz="2535" b="1">
                <a:solidFill>
                  <a:srgbClr val="555555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"</a:t>
            </a:r>
            <a:r>
              <a:rPr lang="en-US" altLang="en-US" sz="2535" b="1">
                <a:solidFill>
                  <a:srgbClr val="555555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Revolutionizing Healthcare Access and Wellness</a:t>
            </a:r>
            <a:r>
              <a:rPr lang="en-US" sz="2535" b="1">
                <a:solidFill>
                  <a:srgbClr val="555555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"</a:t>
            </a:r>
            <a:endParaRPr lang="en-US" sz="2535" b="1">
              <a:solidFill>
                <a:srgbClr val="555555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9420" y="746760"/>
            <a:ext cx="7258050" cy="1397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endParaRPr lang="en-US" sz="3000" b="1">
              <a:solidFill>
                <a:srgbClr val="004AAD"/>
              </a:solidFill>
              <a:latin typeface="Poppins Heavy" panose="00000A00000000000000"/>
              <a:ea typeface="Poppins Heavy" panose="00000A00000000000000"/>
              <a:cs typeface="Poppins Heavy" panose="00000A00000000000000"/>
              <a:sym typeface="Poppins Heavy" panose="00000A0000000000000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66700"/>
            <a:ext cx="16901795" cy="95015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46049"/>
            <a:ext cx="513068" cy="547273"/>
          </a:xfrm>
          <a:custGeom>
            <a:avLst/>
            <a:gdLst/>
            <a:ahLst/>
            <a:cxnLst/>
            <a:rect l="l" t="t" r="r" b="b"/>
            <a:pathLst>
              <a:path w="513068" h="547273">
                <a:moveTo>
                  <a:pt x="0" y="0"/>
                </a:moveTo>
                <a:lnTo>
                  <a:pt x="513068" y="0"/>
                </a:lnTo>
                <a:lnTo>
                  <a:pt x="513068" y="547273"/>
                </a:lnTo>
                <a:lnTo>
                  <a:pt x="0" y="54727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41768" y="2217581"/>
            <a:ext cx="13058893" cy="7654075"/>
            <a:chOff x="0" y="0"/>
            <a:chExt cx="3439379" cy="20158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9379" cy="2015888"/>
            </a:xfrm>
            <a:custGeom>
              <a:avLst/>
              <a:gdLst/>
              <a:ahLst/>
              <a:cxnLst/>
              <a:rect l="l" t="t" r="r" b="b"/>
              <a:pathLst>
                <a:path w="3439379" h="2015888">
                  <a:moveTo>
                    <a:pt x="9486" y="0"/>
                  </a:moveTo>
                  <a:lnTo>
                    <a:pt x="3429894" y="0"/>
                  </a:lnTo>
                  <a:cubicBezTo>
                    <a:pt x="3435133" y="0"/>
                    <a:pt x="3439379" y="4247"/>
                    <a:pt x="3439379" y="9486"/>
                  </a:cubicBezTo>
                  <a:lnTo>
                    <a:pt x="3439379" y="2006403"/>
                  </a:lnTo>
                  <a:cubicBezTo>
                    <a:pt x="3439379" y="2011641"/>
                    <a:pt x="3435133" y="2015888"/>
                    <a:pt x="3429894" y="2015888"/>
                  </a:cubicBezTo>
                  <a:lnTo>
                    <a:pt x="9486" y="2015888"/>
                  </a:lnTo>
                  <a:cubicBezTo>
                    <a:pt x="4247" y="2015888"/>
                    <a:pt x="0" y="2011641"/>
                    <a:pt x="0" y="2006403"/>
                  </a:cubicBezTo>
                  <a:lnTo>
                    <a:pt x="0" y="9486"/>
                  </a:lnTo>
                  <a:cubicBezTo>
                    <a:pt x="0" y="4247"/>
                    <a:pt x="4247" y="0"/>
                    <a:pt x="948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4800"/>
                  </a:srgbClr>
                </a:gs>
                <a:gs pos="100000">
                  <a:srgbClr val="004AAD">
                    <a:alpha val="16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439379" cy="2044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6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>
            <a:off x="1916306" y="4206809"/>
            <a:ext cx="8732533" cy="0"/>
          </a:xfrm>
          <a:prstGeom prst="line">
            <a:avLst/>
          </a:prstGeom>
          <a:ln w="9525" cap="flat">
            <a:solidFill>
              <a:srgbClr val="000000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916306" y="6220850"/>
            <a:ext cx="8732533" cy="0"/>
          </a:xfrm>
          <a:prstGeom prst="line">
            <a:avLst/>
          </a:prstGeom>
          <a:ln w="9525" cap="flat">
            <a:solidFill>
              <a:srgbClr val="000000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129899" y="7874232"/>
            <a:ext cx="8732533" cy="0"/>
          </a:xfrm>
          <a:prstGeom prst="line">
            <a:avLst/>
          </a:prstGeom>
          <a:ln w="9525" cap="flat">
            <a:solidFill>
              <a:srgbClr val="000000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3229722" y="2683706"/>
            <a:ext cx="4575216" cy="4919587"/>
          </a:xfrm>
          <a:custGeom>
            <a:avLst/>
            <a:gdLst/>
            <a:ahLst/>
            <a:cxnLst/>
            <a:rect l="l" t="t" r="r" b="b"/>
            <a:pathLst>
              <a:path w="4575216" h="4919587">
                <a:moveTo>
                  <a:pt x="0" y="0"/>
                </a:moveTo>
                <a:lnTo>
                  <a:pt x="4575216" y="0"/>
                </a:lnTo>
                <a:lnTo>
                  <a:pt x="4575216" y="4919588"/>
                </a:lnTo>
                <a:lnTo>
                  <a:pt x="0" y="4919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09420" y="1037590"/>
            <a:ext cx="8939530" cy="4584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sz="3000" b="1">
                <a:solidFill>
                  <a:srgbClr val="004AAD"/>
                </a:solidFill>
                <a:latin typeface="Poppins Heavy" panose="00000A00000000000000"/>
                <a:ea typeface="Poppins Heavy" panose="00000A00000000000000"/>
                <a:cs typeface="Poppins Heavy" panose="00000A00000000000000"/>
                <a:sym typeface="Poppins Heavy" panose="00000A00000000000000"/>
              </a:rPr>
              <a:t>Our Revenue Generation Strategy</a:t>
            </a:r>
            <a:endParaRPr lang="en-US" sz="3000" b="1">
              <a:solidFill>
                <a:srgbClr val="004AAD"/>
              </a:solidFill>
              <a:latin typeface="Poppins Heavy" panose="00000A00000000000000"/>
              <a:ea typeface="Poppins Heavy" panose="00000A00000000000000"/>
              <a:cs typeface="Poppins Heavy" panose="00000A00000000000000"/>
              <a:sym typeface="Poppins Heavy" panose="00000A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08225" y="2406650"/>
            <a:ext cx="5319395" cy="4318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en-US" sz="2500" b="1">
                <a:solidFill>
                  <a:srgbClr val="0F0E0C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Subscription &amp; Service Revenue</a:t>
            </a:r>
            <a:endParaRPr lang="en-US" altLang="en-US" sz="2500" b="1">
              <a:solidFill>
                <a:srgbClr val="0F0E0C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08225" y="2895600"/>
            <a:ext cx="9348470" cy="1184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altLang="en-US" sz="22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Earnings from monthly/annual health plans, telemedicine, and diagnostics.</a:t>
            </a:r>
            <a:endParaRPr lang="en-US" altLang="en-US" sz="22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080"/>
              </a:lnSpc>
              <a:spcBef>
                <a:spcPct val="0"/>
              </a:spcBef>
            </a:pPr>
            <a:endParaRPr lang="en-US" altLang="en-US" sz="22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272665" y="4403725"/>
            <a:ext cx="6365240" cy="4286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en-US" sz="2500" b="1">
                <a:solidFill>
                  <a:srgbClr val="0F0E0C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Fintech &amp; Insurance Partnerships</a:t>
            </a:r>
            <a:endParaRPr lang="en-US" altLang="en-US" sz="2500" b="1">
              <a:solidFill>
                <a:srgbClr val="0F0E0C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272665" y="4889500"/>
            <a:ext cx="9098280" cy="789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altLang="en-US" sz="22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Income through collaborations with lending partners and insurance providers.</a:t>
            </a:r>
            <a:endParaRPr lang="en-US" altLang="en-US" sz="22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165350" y="6312535"/>
            <a:ext cx="6397625" cy="4654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en-US" sz="2500" b="1">
                <a:solidFill>
                  <a:srgbClr val="0F0E0C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Corporate Wellness &amp; Wallet Usage</a:t>
            </a:r>
            <a:endParaRPr lang="en-US" altLang="en-US" sz="2500" b="1">
              <a:solidFill>
                <a:srgbClr val="0F0E0C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29899" y="6772824"/>
            <a:ext cx="9577795" cy="78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altLang="en-US" sz="22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Revenue from B2B health programs, wallet transactions, and medical loan processing fees.</a:t>
            </a:r>
            <a:endParaRPr lang="en-US" altLang="en-US" sz="22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180044" y="8136169"/>
            <a:ext cx="6866605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"Driving Growth Through Innovation, Integration, and Impact."</a:t>
            </a:r>
            <a:endParaRPr lang="en-US" sz="2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46049"/>
            <a:ext cx="513068" cy="547273"/>
          </a:xfrm>
          <a:custGeom>
            <a:avLst/>
            <a:gdLst/>
            <a:ahLst/>
            <a:cxnLst/>
            <a:rect l="l" t="t" r="r" b="b"/>
            <a:pathLst>
              <a:path w="513068" h="547273">
                <a:moveTo>
                  <a:pt x="0" y="0"/>
                </a:moveTo>
                <a:lnTo>
                  <a:pt x="513068" y="0"/>
                </a:lnTo>
                <a:lnTo>
                  <a:pt x="513068" y="547273"/>
                </a:lnTo>
                <a:lnTo>
                  <a:pt x="0" y="54727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27716" y="3507105"/>
            <a:ext cx="0" cy="2325801"/>
          </a:xfrm>
          <a:prstGeom prst="line">
            <a:avLst/>
          </a:prstGeom>
          <a:ln w="38100" cap="flat">
            <a:gradFill>
              <a:gsLst>
                <a:gs pos="0">
                  <a:srgbClr val="004AAD">
                    <a:alpha val="60000"/>
                  </a:srgbClr>
                </a:gs>
                <a:gs pos="100000">
                  <a:srgbClr val="004AAD">
                    <a:alpha val="2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662233" y="6860007"/>
            <a:ext cx="2978505" cy="3114776"/>
          </a:xfrm>
          <a:custGeom>
            <a:avLst/>
            <a:gdLst/>
            <a:ahLst/>
            <a:cxnLst/>
            <a:rect l="l" t="t" r="r" b="b"/>
            <a:pathLst>
              <a:path w="2978505" h="3114776">
                <a:moveTo>
                  <a:pt x="0" y="0"/>
                </a:moveTo>
                <a:lnTo>
                  <a:pt x="2978505" y="0"/>
                </a:lnTo>
                <a:lnTo>
                  <a:pt x="2978505" y="3114776"/>
                </a:lnTo>
                <a:lnTo>
                  <a:pt x="0" y="3114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09420" y="1037590"/>
            <a:ext cx="11828780" cy="6362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sz="3000" b="1">
                <a:solidFill>
                  <a:srgbClr val="004AAD"/>
                </a:solidFill>
                <a:latin typeface="Poppins Heavy" panose="00000A00000000000000"/>
                <a:ea typeface="Poppins Heavy" panose="00000A00000000000000"/>
                <a:cs typeface="Poppins Heavy" panose="00000A00000000000000"/>
                <a:sym typeface="Poppins Heavy" panose="00000A00000000000000"/>
              </a:rPr>
              <a:t>Market Segmentation, Targeting &amp; Positioning</a:t>
            </a:r>
            <a:endParaRPr lang="en-US" sz="3000" b="1">
              <a:solidFill>
                <a:srgbClr val="004AAD"/>
              </a:solidFill>
              <a:latin typeface="Poppins Heavy" panose="00000A00000000000000"/>
              <a:ea typeface="Poppins Heavy" panose="00000A00000000000000"/>
              <a:cs typeface="Poppins Heavy" panose="00000A00000000000000"/>
              <a:sym typeface="Poppins Heavy" panose="00000A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85240" y="2191385"/>
            <a:ext cx="3851275" cy="5537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000" b="1" i="1">
                <a:solidFill>
                  <a:srgbClr val="004AAD"/>
                </a:solidFill>
                <a:latin typeface="Poppins Bold Italics" panose="00000800000000000000"/>
                <a:ea typeface="Poppins Bold Italics" panose="00000800000000000000"/>
                <a:cs typeface="Poppins Bold Italics" panose="00000800000000000000"/>
                <a:sym typeface="Poppins Bold Italics" panose="00000800000000000000"/>
              </a:rPr>
              <a:t>Segmentation :</a:t>
            </a:r>
            <a:endParaRPr lang="en-US" sz="3000" b="1" i="1">
              <a:solidFill>
                <a:srgbClr val="004AAD"/>
              </a:solidFill>
              <a:latin typeface="Poppins Bold Italics" panose="00000800000000000000"/>
              <a:ea typeface="Poppins Bold Italics" panose="00000800000000000000"/>
              <a:cs typeface="Poppins Bold Italics" panose="00000800000000000000"/>
              <a:sym typeface="Poppins Bold Italics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04557" y="2881097"/>
            <a:ext cx="7839443" cy="351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0" lvl="1" indent="-237490" algn="l">
              <a:lnSpc>
                <a:spcPts val="3080"/>
              </a:lnSpc>
              <a:buFont typeface="Arial" panose="020B0604020202020204"/>
              <a:buChar char="•"/>
            </a:pPr>
            <a:r>
              <a:rPr lang="en-US" sz="2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Industry : </a:t>
            </a:r>
            <a:r>
              <a:rPr lang="en-US" sz="22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Healthcare, Financial Services, Environmental Ag</a:t>
            </a:r>
            <a:r>
              <a:rPr lang="en-US" sz="22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encies</a:t>
            </a:r>
            <a:endParaRPr lang="en-US" sz="22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080"/>
              </a:lnSpc>
            </a:pPr>
          </a:p>
          <a:p>
            <a:pPr marL="474980" lvl="1" indent="-237490" algn="l">
              <a:lnSpc>
                <a:spcPts val="3080"/>
              </a:lnSpc>
              <a:buFont typeface="Arial" panose="020B0604020202020204"/>
              <a:buChar char="•"/>
            </a:pPr>
            <a:r>
              <a:rPr lang="en-US" sz="2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Custom</a:t>
            </a:r>
            <a:r>
              <a:rPr lang="en-US" sz="2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</a:t>
            </a:r>
            <a:r>
              <a:rPr lang="en-US" sz="2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r Type : </a:t>
            </a:r>
            <a:r>
              <a:rPr lang="en-US" sz="22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Hospitals, Fintech startups, Government bodies, NGOs, Corporates</a:t>
            </a:r>
            <a:endParaRPr lang="en-US" sz="22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080"/>
              </a:lnSpc>
            </a:pPr>
          </a:p>
          <a:p>
            <a:pPr marL="474980" lvl="1" indent="-237490" algn="l">
              <a:lnSpc>
                <a:spcPts val="3080"/>
              </a:lnSpc>
              <a:buFont typeface="Arial" panose="020B0604020202020204"/>
              <a:buChar char="•"/>
            </a:pPr>
            <a:r>
              <a:rPr lang="en-US" sz="2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Technology Readiness : </a:t>
            </a:r>
            <a:r>
              <a:rPr lang="en-US" sz="22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Tech-savvy, digital-first organizations</a:t>
            </a:r>
            <a:endParaRPr lang="en-US" sz="22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080"/>
              </a:lnSpc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1304557" y="6578066"/>
            <a:ext cx="2395538" cy="50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000" b="1" i="1">
                <a:solidFill>
                  <a:srgbClr val="004AAD"/>
                </a:solidFill>
                <a:latin typeface="Poppins Bold Italics" panose="00000800000000000000"/>
                <a:ea typeface="Poppins Bold Italics" panose="00000800000000000000"/>
                <a:cs typeface="Poppins Bold Italics" panose="00000800000000000000"/>
                <a:sym typeface="Poppins Bold Italics" panose="00000800000000000000"/>
              </a:rPr>
              <a:t>Positioning </a:t>
            </a:r>
            <a:r>
              <a:rPr lang="en-US" sz="3000" b="1" i="1">
                <a:solidFill>
                  <a:srgbClr val="004AAD"/>
                </a:solidFill>
                <a:latin typeface="Poppins Bold Italics" panose="00000800000000000000"/>
                <a:ea typeface="Poppins Bold Italics" panose="00000800000000000000"/>
                <a:cs typeface="Poppins Bold Italics" panose="00000800000000000000"/>
                <a:sym typeface="Poppins Bold Italics" panose="00000800000000000000"/>
              </a:rPr>
              <a:t>:</a:t>
            </a:r>
            <a:endParaRPr lang="en-US" sz="3000" b="1" i="1">
              <a:solidFill>
                <a:srgbClr val="004AAD"/>
              </a:solidFill>
              <a:latin typeface="Poppins Bold Italics" panose="00000800000000000000"/>
              <a:ea typeface="Poppins Bold Italics" panose="00000800000000000000"/>
              <a:cs typeface="Poppins Bold Italics" panose="00000800000000000000"/>
              <a:sym typeface="Poppins Bold Italics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19886" y="7218553"/>
            <a:ext cx="8364792" cy="218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0" lvl="1" indent="-237490" algn="l">
              <a:lnSpc>
                <a:spcPts val="2905"/>
              </a:lnSpc>
              <a:buFont typeface="Arial" panose="020B0604020202020204"/>
              <a:buChar char="•"/>
            </a:pPr>
            <a:r>
              <a:rPr lang="en-US" sz="22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"India’s only integrated AI-powered platform solving challenges at the intersection of health, finance, and sustainability with end-to-end smart solutions."</a:t>
            </a:r>
            <a:endParaRPr lang="en-US" sz="22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74980" lvl="1" indent="-237490" algn="l">
              <a:lnSpc>
                <a:spcPts val="290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2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This positions us as a multi-se</a:t>
            </a:r>
            <a:r>
              <a:rPr lang="en-US" sz="22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ctor innovator, distinct from single-domain competitors, offering high-impact, scalable technology.</a:t>
            </a:r>
            <a:endParaRPr lang="en-US" sz="22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847994" y="3459480"/>
            <a:ext cx="6606984" cy="2909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0" lvl="1" indent="-237490" algn="l">
              <a:lnSpc>
                <a:spcPts val="2905"/>
              </a:lnSpc>
              <a:buFont typeface="Arial" panose="020B0604020202020204"/>
              <a:buChar char="•"/>
            </a:pPr>
            <a:r>
              <a:rPr lang="en-US" sz="22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Hospitals &amp; Clinics seeking AI-enabled diagnostics and remote care tools</a:t>
            </a:r>
            <a:endParaRPr lang="en-US" sz="22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2905"/>
              </a:lnSpc>
            </a:pPr>
          </a:p>
          <a:p>
            <a:pPr marL="474980" lvl="1" indent="-237490" algn="l">
              <a:lnSpc>
                <a:spcPts val="2905"/>
              </a:lnSpc>
              <a:buFont typeface="Arial" panose="020B0604020202020204"/>
              <a:buChar char="•"/>
            </a:pPr>
            <a:r>
              <a:rPr lang="en-US" sz="22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Banks &amp; Fintech Firms needing secure, scalable digital platforms</a:t>
            </a:r>
            <a:endParaRPr lang="en-US" sz="22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2905"/>
              </a:lnSpc>
            </a:pPr>
          </a:p>
          <a:p>
            <a:pPr marL="474980" lvl="1" indent="-237490" algn="l">
              <a:lnSpc>
                <a:spcPts val="290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2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</a:t>
            </a:r>
            <a:r>
              <a:rPr lang="en-US" sz="22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overnment &amp; CSR Programs focused on climate health and sustainability</a:t>
            </a:r>
            <a:endParaRPr lang="en-US" sz="22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832416" y="2760549"/>
            <a:ext cx="2118717" cy="50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000" b="1" i="1">
                <a:solidFill>
                  <a:srgbClr val="004AAD"/>
                </a:solidFill>
                <a:latin typeface="Poppins Bold Italics" panose="00000800000000000000"/>
                <a:ea typeface="Poppins Bold Italics" panose="00000800000000000000"/>
                <a:cs typeface="Poppins Bold Italics" panose="00000800000000000000"/>
                <a:sym typeface="Poppins Bold Italics" panose="00000800000000000000"/>
              </a:rPr>
              <a:t>Targeting :</a:t>
            </a:r>
            <a:endParaRPr lang="en-US" sz="3000" b="1" i="1">
              <a:solidFill>
                <a:srgbClr val="004AAD"/>
              </a:solidFill>
              <a:latin typeface="Poppins Bold Italics" panose="00000800000000000000"/>
              <a:ea typeface="Poppins Bold Italics" panose="00000800000000000000"/>
              <a:cs typeface="Poppins Bold Italics" panose="00000800000000000000"/>
              <a:sym typeface="Poppins Bold Italics" panose="000008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46049"/>
            <a:ext cx="513068" cy="547273"/>
          </a:xfrm>
          <a:custGeom>
            <a:avLst/>
            <a:gdLst/>
            <a:ahLst/>
            <a:cxnLst/>
            <a:rect l="l" t="t" r="r" b="b"/>
            <a:pathLst>
              <a:path w="513068" h="547273">
                <a:moveTo>
                  <a:pt x="0" y="0"/>
                </a:moveTo>
                <a:lnTo>
                  <a:pt x="513068" y="0"/>
                </a:lnTo>
                <a:lnTo>
                  <a:pt x="513068" y="547273"/>
                </a:lnTo>
                <a:lnTo>
                  <a:pt x="0" y="54727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09420" y="1037590"/>
            <a:ext cx="7435215" cy="5353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sz="3000" b="1">
                <a:solidFill>
                  <a:srgbClr val="004AAD"/>
                </a:solidFill>
                <a:latin typeface="Poppins Heavy" panose="00000A00000000000000"/>
                <a:ea typeface="Poppins Heavy" panose="00000A00000000000000"/>
                <a:cs typeface="Poppins Heavy" panose="00000A00000000000000"/>
                <a:sym typeface="Poppins Heavy" panose="00000A00000000000000"/>
              </a:rPr>
              <a:t>Strategic Go-To-Market Plan</a:t>
            </a:r>
            <a:endParaRPr lang="en-US" sz="3000" b="1">
              <a:solidFill>
                <a:srgbClr val="004AAD"/>
              </a:solidFill>
              <a:latin typeface="Poppins Heavy" panose="00000A00000000000000"/>
              <a:ea typeface="Poppins Heavy" panose="00000A00000000000000"/>
              <a:cs typeface="Poppins Heavy" panose="00000A00000000000000"/>
              <a:sym typeface="Poppins Heavy" panose="00000A00000000000000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2977032" y="6092691"/>
            <a:ext cx="2954262" cy="1151893"/>
          </a:xfrm>
          <a:prstGeom prst="line">
            <a:avLst/>
          </a:prstGeom>
          <a:ln w="762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0">
            <a:off x="2169869" y="6407892"/>
            <a:ext cx="1672084" cy="167208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id="8" name="AutoShape 8"/>
          <p:cNvSpPr/>
          <p:nvPr/>
        </p:nvSpPr>
        <p:spPr>
          <a:xfrm>
            <a:off x="6586838" y="5837089"/>
            <a:ext cx="3580927" cy="0"/>
          </a:xfrm>
          <a:prstGeom prst="line">
            <a:avLst/>
          </a:prstGeom>
          <a:ln w="76200" cap="flat">
            <a:solidFill>
              <a:srgbClr val="A44F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5750796" y="5007734"/>
            <a:ext cx="1672084" cy="167208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4F3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10822648" y="4687529"/>
            <a:ext cx="2271159" cy="892275"/>
          </a:xfrm>
          <a:prstGeom prst="line">
            <a:avLst/>
          </a:prstGeom>
          <a:ln w="762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 rot="0">
            <a:off x="9331722" y="5001047"/>
            <a:ext cx="1672084" cy="167208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14372619" y="3352551"/>
            <a:ext cx="1444075" cy="752546"/>
          </a:xfrm>
          <a:prstGeom prst="line">
            <a:avLst/>
          </a:prstGeom>
          <a:ln w="76200" cap="flat">
            <a:solidFill>
              <a:srgbClr val="A44F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 rot="0">
            <a:off x="12913457" y="3594201"/>
            <a:ext cx="1672084" cy="167208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4F3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3613461">
            <a:off x="15698955" y="3033811"/>
            <a:ext cx="627101" cy="548714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4F3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id="23" name="Freeform 23"/>
          <p:cNvSpPr/>
          <p:nvPr/>
        </p:nvSpPr>
        <p:spPr>
          <a:xfrm>
            <a:off x="6051314" y="5304912"/>
            <a:ext cx="1071047" cy="1064353"/>
          </a:xfrm>
          <a:custGeom>
            <a:avLst/>
            <a:gdLst/>
            <a:ahLst/>
            <a:cxnLst/>
            <a:rect l="l" t="t" r="r" b="b"/>
            <a:pathLst>
              <a:path w="1071047" h="1064353">
                <a:moveTo>
                  <a:pt x="0" y="0"/>
                </a:moveTo>
                <a:lnTo>
                  <a:pt x="1071047" y="0"/>
                </a:lnTo>
                <a:lnTo>
                  <a:pt x="1071047" y="1064354"/>
                </a:lnTo>
                <a:lnTo>
                  <a:pt x="0" y="1064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598177" y="5217972"/>
            <a:ext cx="1139174" cy="1238233"/>
          </a:xfrm>
          <a:custGeom>
            <a:avLst/>
            <a:gdLst/>
            <a:ahLst/>
            <a:cxnLst/>
            <a:rect l="l" t="t" r="r" b="b"/>
            <a:pathLst>
              <a:path w="1139174" h="1238233">
                <a:moveTo>
                  <a:pt x="0" y="0"/>
                </a:moveTo>
                <a:lnTo>
                  <a:pt x="1139174" y="0"/>
                </a:lnTo>
                <a:lnTo>
                  <a:pt x="1139174" y="1238233"/>
                </a:lnTo>
                <a:lnTo>
                  <a:pt x="0" y="1238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301679" y="3972899"/>
            <a:ext cx="914689" cy="914689"/>
          </a:xfrm>
          <a:custGeom>
            <a:avLst/>
            <a:gdLst/>
            <a:ahLst/>
            <a:cxnLst/>
            <a:rect l="l" t="t" r="r" b="b"/>
            <a:pathLst>
              <a:path w="914689" h="914689">
                <a:moveTo>
                  <a:pt x="0" y="0"/>
                </a:moveTo>
                <a:lnTo>
                  <a:pt x="914689" y="0"/>
                </a:lnTo>
                <a:lnTo>
                  <a:pt x="914689" y="914689"/>
                </a:lnTo>
                <a:lnTo>
                  <a:pt x="0" y="9146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423970" y="6691522"/>
            <a:ext cx="1106123" cy="1106123"/>
          </a:xfrm>
          <a:custGeom>
            <a:avLst/>
            <a:gdLst/>
            <a:ahLst/>
            <a:cxnLst/>
            <a:rect l="l" t="t" r="r" b="b"/>
            <a:pathLst>
              <a:path w="1106123" h="1106123">
                <a:moveTo>
                  <a:pt x="0" y="0"/>
                </a:moveTo>
                <a:lnTo>
                  <a:pt x="1106124" y="0"/>
                </a:lnTo>
                <a:lnTo>
                  <a:pt x="1106124" y="1106123"/>
                </a:lnTo>
                <a:lnTo>
                  <a:pt x="0" y="11061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4279750"/>
            <a:ext cx="4311092" cy="213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0"/>
              </a:lnSpc>
            </a:pPr>
            <a:r>
              <a:rPr lang="en-US" altLang="en-US" sz="21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We will use targeted digital marketing, influencer collaborations, and referral programs to attract individual users seeking accessible and affordable healthcare services.</a:t>
            </a:r>
            <a:endParaRPr lang="en-US" altLang="en-US" sz="21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28700" y="3649894"/>
            <a:ext cx="545913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altLang="en-US" sz="2600" b="1">
                <a:solidFill>
                  <a:srgbClr val="0D2055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B2C Digital Engagement</a:t>
            </a:r>
            <a:endParaRPr lang="en-US" altLang="en-US" sz="2600" b="1">
              <a:solidFill>
                <a:srgbClr val="0D2055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857750" y="7922895"/>
            <a:ext cx="4740910" cy="16783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2770"/>
              </a:lnSpc>
              <a:spcBef>
                <a:spcPct val="0"/>
              </a:spcBef>
            </a:pPr>
            <a:r>
              <a:rPr lang="en-US" altLang="en-US" sz="2100" u="none" strike="noStrike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By collaborating with hospitals, clinics, and insurance providers, we ensure integrated service delivery, cashless OPD access, and faster claims processing.</a:t>
            </a:r>
            <a:endParaRPr lang="en-US" altLang="en-US" sz="2100" u="none" strike="noStrike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2770"/>
              </a:lnSpc>
              <a:spcBef>
                <a:spcPct val="0"/>
              </a:spcBef>
            </a:pPr>
            <a:endParaRPr lang="en-US" altLang="en-US" sz="2100" u="none" strike="noStrike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2770"/>
              </a:lnSpc>
              <a:spcBef>
                <a:spcPct val="0"/>
              </a:spcBef>
            </a:pPr>
            <a:endParaRPr lang="en-US" altLang="en-US" sz="2100" u="none" strike="noStrike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979398" y="6936993"/>
            <a:ext cx="6024408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altLang="en-US" sz="2600" b="1">
                <a:solidFill>
                  <a:srgbClr val="0D2055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Strategic Healthcare &amp; Insurance Tie-Ups</a:t>
            </a:r>
            <a:endParaRPr lang="en-US" altLang="en-US" sz="2600" b="1">
              <a:solidFill>
                <a:srgbClr val="0D2055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935595" y="2644140"/>
            <a:ext cx="4734560" cy="293751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2770"/>
              </a:lnSpc>
              <a:spcBef>
                <a:spcPct val="0"/>
              </a:spcBef>
            </a:pPr>
            <a:r>
              <a:rPr lang="en-US" altLang="en-US" sz="21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We aim to partner with companies to provide employee wellness programs, including health insurance, OPD benefits, and preventive care, enhancing workforce well-being and retention.</a:t>
            </a:r>
            <a:endParaRPr lang="en-US" altLang="en-US" sz="21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2770"/>
              </a:lnSpc>
              <a:spcBef>
                <a:spcPct val="0"/>
              </a:spcBef>
            </a:pPr>
            <a:endParaRPr lang="en-US" altLang="en-US" sz="21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206928" y="6590896"/>
            <a:ext cx="4199424" cy="2486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0"/>
              </a:lnSpc>
              <a:spcBef>
                <a:spcPct val="0"/>
              </a:spcBef>
            </a:pPr>
            <a:r>
              <a:rPr lang="en-US" altLang="en-US" sz="21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We will work with NBFCs and banks to offer 0% EMI healthcare financing and build a strong affiliate and referral network to boost OPD subscriptions and platform adoption.</a:t>
            </a:r>
            <a:endParaRPr lang="en-US" altLang="en-US" sz="21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206928" y="5542510"/>
            <a:ext cx="47572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altLang="en-US" sz="2600" b="1">
                <a:solidFill>
                  <a:srgbClr val="0D2055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Fintech &amp; Affiliate Expansion</a:t>
            </a:r>
            <a:endParaRPr lang="en-US" altLang="en-US" sz="2600" b="1">
              <a:solidFill>
                <a:srgbClr val="0D2055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991475" y="2122805"/>
            <a:ext cx="6433185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altLang="en-US" sz="2600" b="1" u="none" strike="noStrike">
                <a:solidFill>
                  <a:srgbClr val="0D2055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Corporate (B2B) Partnerships</a:t>
            </a:r>
            <a:endParaRPr lang="en-US" altLang="en-US" sz="2600" b="1" u="none" strike="noStrike">
              <a:solidFill>
                <a:srgbClr val="0D2055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46049"/>
            <a:ext cx="513068" cy="547273"/>
          </a:xfrm>
          <a:custGeom>
            <a:avLst/>
            <a:gdLst/>
            <a:ahLst/>
            <a:cxnLst/>
            <a:rect l="l" t="t" r="r" b="b"/>
            <a:pathLst>
              <a:path w="513068" h="547273">
                <a:moveTo>
                  <a:pt x="0" y="0"/>
                </a:moveTo>
                <a:lnTo>
                  <a:pt x="513068" y="0"/>
                </a:lnTo>
                <a:lnTo>
                  <a:pt x="513068" y="547273"/>
                </a:lnTo>
                <a:lnTo>
                  <a:pt x="0" y="54727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09377" y="1037746"/>
            <a:ext cx="6156009" cy="50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sz="3000" b="1">
                <a:solidFill>
                  <a:srgbClr val="004AAD"/>
                </a:solidFill>
                <a:latin typeface="Poppins Heavy" panose="00000A00000000000000"/>
                <a:ea typeface="Poppins Heavy" panose="00000A00000000000000"/>
                <a:cs typeface="Poppins Heavy" panose="00000A00000000000000"/>
                <a:sym typeface="Poppins Heavy" panose="00000A00000000000000"/>
              </a:rPr>
              <a:t>Aim To Scale Up for next 5 year</a:t>
            </a:r>
            <a:endParaRPr lang="en-US" sz="3000" b="1">
              <a:solidFill>
                <a:srgbClr val="004AAD"/>
              </a:solidFill>
              <a:latin typeface="Poppins Heavy" panose="00000A00000000000000"/>
              <a:ea typeface="Poppins Heavy" panose="00000A00000000000000"/>
              <a:cs typeface="Poppins Heavy" panose="00000A00000000000000"/>
              <a:sym typeface="Poppins Heavy" panose="00000A0000000000000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0" y="5921641"/>
            <a:ext cx="18288000" cy="0"/>
          </a:xfrm>
          <a:prstGeom prst="line">
            <a:avLst/>
          </a:prstGeom>
          <a:ln w="38100" cap="flat">
            <a:solidFill>
              <a:srgbClr val="773BA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0">
            <a:off x="3522851" y="5980069"/>
            <a:ext cx="445767" cy="4457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3BA5"/>
            </a:solidFill>
            <a:ln w="47625" cap="sq">
              <a:solidFill>
                <a:srgbClr val="773BA5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0"/>
                </a:lnSpc>
              </a:pPr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3745734" y="5269309"/>
            <a:ext cx="0" cy="933643"/>
          </a:xfrm>
          <a:prstGeom prst="line">
            <a:avLst/>
          </a:prstGeom>
          <a:ln w="38100" cap="flat">
            <a:solidFill>
              <a:srgbClr val="773BA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3606770" y="6063989"/>
            <a:ext cx="277928" cy="27792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3BA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9047962" y="5269309"/>
            <a:ext cx="445767" cy="44576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3BA5"/>
            </a:solidFill>
            <a:ln w="47625" cap="sq">
              <a:solidFill>
                <a:srgbClr val="773BA5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0"/>
                </a:lnSpc>
              </a:pPr>
            </a:p>
          </p:txBody>
        </p:sp>
      </p:grpSp>
      <p:sp>
        <p:nvSpPr>
          <p:cNvPr id="15" name="AutoShape 15"/>
          <p:cNvSpPr/>
          <p:nvPr/>
        </p:nvSpPr>
        <p:spPr>
          <a:xfrm>
            <a:off x="9270845" y="5492192"/>
            <a:ext cx="0" cy="933643"/>
          </a:xfrm>
          <a:prstGeom prst="line">
            <a:avLst/>
          </a:prstGeom>
          <a:ln w="38100" cap="flat">
            <a:solidFill>
              <a:srgbClr val="773BA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 rot="-10800000">
            <a:off x="9131881" y="5353228"/>
            <a:ext cx="277928" cy="27792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3BA5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7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14359655" y="5980069"/>
            <a:ext cx="445767" cy="44576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3BA5"/>
            </a:solidFill>
            <a:ln w="47625" cap="sq">
              <a:solidFill>
                <a:srgbClr val="773BA5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0"/>
                </a:lnSpc>
              </a:pPr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14582538" y="5269309"/>
            <a:ext cx="0" cy="933643"/>
          </a:xfrm>
          <a:prstGeom prst="line">
            <a:avLst/>
          </a:prstGeom>
          <a:ln w="38100" cap="flat">
            <a:solidFill>
              <a:srgbClr val="773BA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 rot="0">
            <a:off x="14443574" y="6063989"/>
            <a:ext cx="277928" cy="27792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3BA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0"/>
                </a:lnSpc>
              </a:p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417666" y="4793563"/>
            <a:ext cx="2656136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 i="1">
                <a:solidFill>
                  <a:srgbClr val="000000"/>
                </a:solidFill>
                <a:latin typeface="Poppins Bold Italics" panose="00000800000000000000"/>
                <a:ea typeface="Poppins Bold Italics" panose="00000800000000000000"/>
                <a:cs typeface="Poppins Bold Italics" panose="00000800000000000000"/>
                <a:sym typeface="Poppins Bold Italics" panose="00000800000000000000"/>
              </a:rPr>
              <a:t>Phase 1 (Year 1-2)</a:t>
            </a:r>
            <a:endParaRPr lang="en-US" sz="2300" b="1" i="1">
              <a:solidFill>
                <a:srgbClr val="000000"/>
              </a:solidFill>
              <a:latin typeface="Poppins Bold Italics" panose="00000800000000000000"/>
              <a:ea typeface="Poppins Bold Italics" panose="00000800000000000000"/>
              <a:cs typeface="Poppins Bold Italics" panose="00000800000000000000"/>
              <a:sym typeface="Poppins Bold Italics" panose="000008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865386" y="6506139"/>
            <a:ext cx="2810917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 i="1">
                <a:solidFill>
                  <a:srgbClr val="000000"/>
                </a:solidFill>
                <a:latin typeface="Poppins Bold Italics" panose="00000800000000000000"/>
                <a:ea typeface="Poppins Bold Italics" panose="00000800000000000000"/>
                <a:cs typeface="Poppins Bold Italics" panose="00000800000000000000"/>
                <a:sym typeface="Poppins Bold Italics" panose="00000800000000000000"/>
              </a:rPr>
              <a:t>Phase 2 (Year 3-4)</a:t>
            </a:r>
            <a:endParaRPr lang="en-US" sz="2300" b="1" i="1">
              <a:solidFill>
                <a:srgbClr val="000000"/>
              </a:solidFill>
              <a:latin typeface="Poppins Bold Italics" panose="00000800000000000000"/>
              <a:ea typeface="Poppins Bold Italics" panose="00000800000000000000"/>
              <a:cs typeface="Poppins Bold Italics" panose="00000800000000000000"/>
              <a:sym typeface="Poppins Bold Italics" panose="000008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94028" y="6667429"/>
            <a:ext cx="5123559" cy="257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Year 1-2 :  Establish National Presence</a:t>
            </a:r>
            <a:endParaRPr lang="en-US" sz="2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ctr">
              <a:lnSpc>
                <a:spcPts val="2800"/>
              </a:lnSpc>
            </a:pPr>
          </a:p>
          <a:p>
            <a:pPr marL="453390" lvl="1" indent="-226695" algn="ctr">
              <a:lnSpc>
                <a:spcPts val="294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1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Focus o</a:t>
            </a:r>
            <a:r>
              <a:rPr lang="en-US" sz="21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 expanding our footprint across key Indian states, targeting Tier 1 and Tier 2 cities, and refining our offerings based on customer feedback.</a:t>
            </a:r>
            <a:endParaRPr lang="en-US" sz="21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349051" y="4793563"/>
            <a:ext cx="2466975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 i="1">
                <a:solidFill>
                  <a:srgbClr val="000000"/>
                </a:solidFill>
                <a:latin typeface="Poppins Bold Italics" panose="00000800000000000000"/>
                <a:ea typeface="Poppins Bold Italics" panose="00000800000000000000"/>
                <a:cs typeface="Poppins Bold Italics" panose="00000800000000000000"/>
                <a:sym typeface="Poppins Bold Italics" panose="00000800000000000000"/>
              </a:rPr>
              <a:t>Phase 3 (Year 5)</a:t>
            </a:r>
            <a:endParaRPr lang="en-US" sz="2300" b="1" i="1">
              <a:solidFill>
                <a:srgbClr val="000000"/>
              </a:solidFill>
              <a:latin typeface="Poppins Bold Italics" panose="00000800000000000000"/>
              <a:ea typeface="Poppins Bold Italics" panose="00000800000000000000"/>
              <a:cs typeface="Poppins Bold Italics" panose="00000800000000000000"/>
              <a:sym typeface="Poppins Bold Italics" panose="000008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127415" y="6496614"/>
            <a:ext cx="5131885" cy="257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Year 5 : Become an Industry Leader</a:t>
            </a:r>
            <a:endParaRPr lang="en-US" sz="2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ctr">
              <a:lnSpc>
                <a:spcPts val="2800"/>
              </a:lnSpc>
            </a:pPr>
          </a:p>
          <a:p>
            <a:pPr marL="453390" lvl="1" indent="-226695" algn="ctr">
              <a:lnSpc>
                <a:spcPts val="294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1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Position UDITA as a leading provider of integrated AI-powered solutions, with a diversified product portfolio and a strong market share in multiple sectors.</a:t>
            </a:r>
            <a:endParaRPr lang="en-US" sz="21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252633" y="2171142"/>
            <a:ext cx="5590658" cy="294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Year 3-4 :  Expand into Global Markets</a:t>
            </a:r>
            <a:endParaRPr lang="en-US" sz="2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ctr">
              <a:lnSpc>
                <a:spcPts val="2800"/>
              </a:lnSpc>
            </a:pPr>
          </a:p>
          <a:p>
            <a:pPr marL="453390" lvl="1" indent="-226695" algn="ctr">
              <a:lnSpc>
                <a:spcPts val="294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1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</a:t>
            </a:r>
            <a:r>
              <a:rPr lang="en-US" sz="21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nter select international markets, focusing on regions with similar needs in health, fintech, and climate sustainability, particularly in Southeast Asia and the Middle East.</a:t>
            </a:r>
            <a:endParaRPr lang="en-US" sz="21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4300"/>
            <a:ext cx="18054320" cy="9658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1712" y="755064"/>
            <a:ext cx="513068" cy="547273"/>
          </a:xfrm>
          <a:custGeom>
            <a:avLst/>
            <a:gdLst/>
            <a:ahLst/>
            <a:cxnLst/>
            <a:rect l="l" t="t" r="r" b="b"/>
            <a:pathLst>
              <a:path w="513068" h="547273">
                <a:moveTo>
                  <a:pt x="0" y="0"/>
                </a:moveTo>
                <a:lnTo>
                  <a:pt x="513069" y="0"/>
                </a:lnTo>
                <a:lnTo>
                  <a:pt x="513069" y="547272"/>
                </a:lnTo>
                <a:lnTo>
                  <a:pt x="0" y="54727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7831" y="5185610"/>
            <a:ext cx="8886989" cy="4420987"/>
          </a:xfrm>
          <a:custGeom>
            <a:avLst/>
            <a:gdLst/>
            <a:ahLst/>
            <a:cxnLst/>
            <a:rect l="l" t="t" r="r" b="b"/>
            <a:pathLst>
              <a:path w="8886989" h="4420987">
                <a:moveTo>
                  <a:pt x="0" y="0"/>
                </a:moveTo>
                <a:lnTo>
                  <a:pt x="8886990" y="0"/>
                </a:lnTo>
                <a:lnTo>
                  <a:pt x="8886990" y="4420987"/>
                </a:lnTo>
                <a:lnTo>
                  <a:pt x="0" y="4420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75" r="-207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03179" y="5091001"/>
            <a:ext cx="8886989" cy="4515597"/>
          </a:xfrm>
          <a:custGeom>
            <a:avLst/>
            <a:gdLst/>
            <a:ahLst/>
            <a:cxnLst/>
            <a:rect l="l" t="t" r="r" b="b"/>
            <a:pathLst>
              <a:path w="8886989" h="4515597">
                <a:moveTo>
                  <a:pt x="0" y="0"/>
                </a:moveTo>
                <a:lnTo>
                  <a:pt x="8886990" y="0"/>
                </a:lnTo>
                <a:lnTo>
                  <a:pt x="8886990" y="4515596"/>
                </a:lnTo>
                <a:lnTo>
                  <a:pt x="0" y="4515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90" r="-319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023998" y="2518789"/>
            <a:ext cx="1735372" cy="2214190"/>
          </a:xfrm>
          <a:custGeom>
            <a:avLst/>
            <a:gdLst/>
            <a:ahLst/>
            <a:cxnLst/>
            <a:rect l="l" t="t" r="r" b="b"/>
            <a:pathLst>
              <a:path w="1735372" h="2214190">
                <a:moveTo>
                  <a:pt x="0" y="0"/>
                </a:moveTo>
                <a:lnTo>
                  <a:pt x="1735372" y="0"/>
                </a:lnTo>
                <a:lnTo>
                  <a:pt x="1735372" y="2214191"/>
                </a:lnTo>
                <a:lnTo>
                  <a:pt x="0" y="22141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2275" y="746760"/>
            <a:ext cx="3363595" cy="5937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sz="3000" b="1">
                <a:solidFill>
                  <a:srgbClr val="004AAD"/>
                </a:solidFill>
                <a:latin typeface="Poppins Heavy" panose="00000A00000000000000"/>
                <a:ea typeface="Poppins Heavy" panose="00000A00000000000000"/>
                <a:cs typeface="Poppins Heavy" panose="00000A00000000000000"/>
                <a:sym typeface="Poppins Heavy" panose="00000A00000000000000"/>
              </a:rPr>
              <a:t>Leadership</a:t>
            </a:r>
            <a:endParaRPr lang="en-US" sz="3000" b="1">
              <a:solidFill>
                <a:srgbClr val="004AAD"/>
              </a:solidFill>
              <a:latin typeface="Poppins Heavy" panose="00000A00000000000000"/>
              <a:ea typeface="Poppins Heavy" panose="00000A00000000000000"/>
              <a:cs typeface="Poppins Heavy" panose="00000A00000000000000"/>
              <a:sym typeface="Poppins Heavy" panose="00000A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92390" y="6207593"/>
            <a:ext cx="7010790" cy="2088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5"/>
              </a:lnSpc>
              <a:spcBef>
                <a:spcPct val="0"/>
              </a:spcBef>
            </a:pPr>
            <a:r>
              <a:rPr lang="en-US" altLang="en-US" sz="194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Dr. Mahesh Makvana</a:t>
            </a:r>
            <a:endParaRPr lang="en-US" altLang="en-US" sz="194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ctr">
              <a:lnSpc>
                <a:spcPts val="2715"/>
              </a:lnSpc>
              <a:spcBef>
                <a:spcPct val="0"/>
              </a:spcBef>
            </a:pPr>
            <a:r>
              <a:rPr lang="en-US" altLang="en-US" sz="194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Founder and Managing Director of Udita Healthtech Pvt Ltd. Holds qualifications in MBBS, AFIH, DNB(f), DPHM, with expertise in ESG, finance, and healthcare strategy. He leads with a vision to merge healthcare, fintech, and sustainability through innovation.</a:t>
            </a:r>
            <a:endParaRPr lang="en-US" altLang="en-US" sz="194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15963" y="4967378"/>
            <a:ext cx="4951443" cy="40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0"/>
              </a:lnSpc>
              <a:spcBef>
                <a:spcPct val="0"/>
              </a:spcBef>
            </a:pPr>
            <a:r>
              <a:rPr lang="en-US" altLang="en-US" sz="2255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Dr. Mahesh Makvana</a:t>
            </a:r>
            <a:endParaRPr lang="en-US" altLang="en-US" sz="2255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83790" y="5420995"/>
            <a:ext cx="5380990" cy="37211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3160"/>
              </a:lnSpc>
              <a:spcBef>
                <a:spcPct val="0"/>
              </a:spcBef>
            </a:pPr>
            <a:r>
              <a:rPr lang="en-US" sz="2255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(</a:t>
            </a:r>
            <a:r>
              <a:rPr lang="en-US" altLang="en-US" sz="2255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Founder and Managing Director</a:t>
            </a:r>
            <a:r>
              <a:rPr lang="en-US" sz="2255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)</a:t>
            </a:r>
            <a:endParaRPr lang="en-US" sz="2255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71979" y="6160487"/>
            <a:ext cx="6909115" cy="2119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5"/>
              </a:lnSpc>
              <a:spcBef>
                <a:spcPct val="0"/>
              </a:spcBef>
            </a:pPr>
            <a:r>
              <a:rPr lang="en-US" altLang="en-US" sz="19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Meghana Makvana</a:t>
            </a:r>
            <a:endParaRPr lang="en-US" altLang="en-US" sz="19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ctr">
              <a:lnSpc>
                <a:spcPts val="2755"/>
              </a:lnSpc>
              <a:spcBef>
                <a:spcPct val="0"/>
              </a:spcBef>
            </a:pPr>
            <a:r>
              <a:rPr lang="en-US" altLang="en-US" sz="19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Co-Founder and Commerce Graduate specializing in finance and strategic planning. She oversees accounting and financial operations. Plays a key role in shaping the company’s growth strategy.</a:t>
            </a:r>
            <a:endParaRPr lang="en-US" altLang="en-US" sz="19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ctr">
              <a:lnSpc>
                <a:spcPts val="2755"/>
              </a:lnSpc>
              <a:spcBef>
                <a:spcPct val="0"/>
              </a:spcBef>
            </a:pPr>
            <a:endParaRPr lang="en-US" altLang="en-US" sz="19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866880" y="4930775"/>
            <a:ext cx="2917825" cy="4559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160"/>
              </a:lnSpc>
              <a:spcBef>
                <a:spcPct val="0"/>
              </a:spcBef>
            </a:pPr>
            <a:r>
              <a:rPr lang="en-US" altLang="en-US" sz="2255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Meghana Makvana</a:t>
            </a:r>
            <a:endParaRPr lang="en-US" altLang="en-US" sz="2255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240895" y="5386705"/>
            <a:ext cx="2320925" cy="4070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160"/>
              </a:lnSpc>
              <a:spcBef>
                <a:spcPct val="0"/>
              </a:spcBef>
            </a:pPr>
            <a:r>
              <a:rPr lang="en-US" sz="2255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(</a:t>
            </a:r>
            <a:r>
              <a:rPr lang="en-US" altLang="en-US" sz="2255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Co-Founder</a:t>
            </a:r>
            <a:r>
              <a:rPr lang="en-US" sz="2255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) </a:t>
            </a:r>
            <a:endParaRPr lang="en-US" sz="2255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6880" y="2587625"/>
            <a:ext cx="2876550" cy="24860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46049"/>
            <a:ext cx="513068" cy="547273"/>
          </a:xfrm>
          <a:custGeom>
            <a:avLst/>
            <a:gdLst/>
            <a:ahLst/>
            <a:cxnLst/>
            <a:rect l="l" t="t" r="r" b="b"/>
            <a:pathLst>
              <a:path w="513068" h="547273">
                <a:moveTo>
                  <a:pt x="0" y="0"/>
                </a:moveTo>
                <a:lnTo>
                  <a:pt x="513068" y="0"/>
                </a:lnTo>
                <a:lnTo>
                  <a:pt x="513068" y="547273"/>
                </a:lnTo>
                <a:lnTo>
                  <a:pt x="0" y="54727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7808" y="4612375"/>
            <a:ext cx="630852" cy="630852"/>
          </a:xfrm>
          <a:custGeom>
            <a:avLst/>
            <a:gdLst/>
            <a:ahLst/>
            <a:cxnLst/>
            <a:rect l="l" t="t" r="r" b="b"/>
            <a:pathLst>
              <a:path w="630852" h="630852">
                <a:moveTo>
                  <a:pt x="0" y="0"/>
                </a:moveTo>
                <a:lnTo>
                  <a:pt x="630852" y="0"/>
                </a:lnTo>
                <a:lnTo>
                  <a:pt x="630852" y="630852"/>
                </a:lnTo>
                <a:lnTo>
                  <a:pt x="0" y="630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6145" y="5730197"/>
            <a:ext cx="674178" cy="674178"/>
          </a:xfrm>
          <a:custGeom>
            <a:avLst/>
            <a:gdLst/>
            <a:ahLst/>
            <a:cxnLst/>
            <a:rect l="l" t="t" r="r" b="b"/>
            <a:pathLst>
              <a:path w="674178" h="674178">
                <a:moveTo>
                  <a:pt x="0" y="0"/>
                </a:moveTo>
                <a:lnTo>
                  <a:pt x="674178" y="0"/>
                </a:lnTo>
                <a:lnTo>
                  <a:pt x="674178" y="674178"/>
                </a:lnTo>
                <a:lnTo>
                  <a:pt x="0" y="674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7808" y="6891346"/>
            <a:ext cx="697421" cy="697421"/>
          </a:xfrm>
          <a:custGeom>
            <a:avLst/>
            <a:gdLst/>
            <a:ahLst/>
            <a:cxnLst/>
            <a:rect l="l" t="t" r="r" b="b"/>
            <a:pathLst>
              <a:path w="697421" h="697421">
                <a:moveTo>
                  <a:pt x="0" y="0"/>
                </a:moveTo>
                <a:lnTo>
                  <a:pt x="697421" y="0"/>
                </a:lnTo>
                <a:lnTo>
                  <a:pt x="697421" y="697420"/>
                </a:lnTo>
                <a:lnTo>
                  <a:pt x="0" y="6974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0462322" y="3794707"/>
            <a:ext cx="5651702" cy="565170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1506" y="0"/>
                  </a:moveTo>
                  <a:lnTo>
                    <a:pt x="781294" y="0"/>
                  </a:lnTo>
                  <a:cubicBezTo>
                    <a:pt x="798694" y="0"/>
                    <a:pt x="812800" y="14106"/>
                    <a:pt x="812800" y="31506"/>
                  </a:cubicBezTo>
                  <a:lnTo>
                    <a:pt x="812800" y="781294"/>
                  </a:lnTo>
                  <a:cubicBezTo>
                    <a:pt x="812800" y="798694"/>
                    <a:pt x="798694" y="812800"/>
                    <a:pt x="781294" y="812800"/>
                  </a:cubicBezTo>
                  <a:lnTo>
                    <a:pt x="31506" y="812800"/>
                  </a:lnTo>
                  <a:cubicBezTo>
                    <a:pt x="14106" y="812800"/>
                    <a:pt x="0" y="798694"/>
                    <a:pt x="0" y="781294"/>
                  </a:cubicBezTo>
                  <a:lnTo>
                    <a:pt x="0" y="31506"/>
                  </a:lnTo>
                  <a:cubicBezTo>
                    <a:pt x="0" y="14106"/>
                    <a:pt x="14106" y="0"/>
                    <a:pt x="31506" y="0"/>
                  </a:cubicBezTo>
                  <a:close/>
                </a:path>
              </a:pathLst>
            </a:custGeom>
            <a:blipFill>
              <a:blip r:embed="rId9"/>
              <a:stretch>
                <a:fillRect l="-5009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709420" y="1037590"/>
            <a:ext cx="4843145" cy="507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sz="3000" b="1">
                <a:solidFill>
                  <a:srgbClr val="004AAD"/>
                </a:solidFill>
                <a:latin typeface="Poppins Heavy" panose="00000A00000000000000"/>
                <a:ea typeface="Poppins Heavy" panose="00000A00000000000000"/>
                <a:cs typeface="Poppins Heavy" panose="00000A00000000000000"/>
                <a:sym typeface="Poppins Heavy" panose="00000A00000000000000"/>
              </a:rPr>
              <a:t>Get In Touch</a:t>
            </a:r>
            <a:endParaRPr lang="en-US" sz="3000" b="1">
              <a:solidFill>
                <a:srgbClr val="004AAD"/>
              </a:solidFill>
              <a:latin typeface="Poppins Heavy" panose="00000A00000000000000"/>
              <a:ea typeface="Poppins Heavy" panose="00000A00000000000000"/>
              <a:cs typeface="Poppins Heavy" panose="00000A00000000000000"/>
              <a:sym typeface="Poppins Heavy" panose="00000A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120991" y="2427195"/>
            <a:ext cx="9103541" cy="8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altLang="en-US" sz="25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Join us in transforming healthcare with fintech solutions!</a:t>
            </a:r>
            <a:r>
              <a:rPr lang="en-US" sz="25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🚀</a:t>
            </a:r>
            <a:endParaRPr lang="en-US" sz="25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20991" y="4683878"/>
            <a:ext cx="3582761" cy="440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5"/>
              </a:lnSpc>
              <a:spcBef>
                <a:spcPct val="0"/>
              </a:spcBef>
            </a:pPr>
            <a:r>
              <a:rPr lang="en-US" sz="261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+91 9924448900</a:t>
            </a:r>
            <a:endParaRPr lang="en-US" sz="261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187559" y="5840005"/>
            <a:ext cx="7831719" cy="436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5"/>
              </a:lnSpc>
              <a:spcBef>
                <a:spcPct val="0"/>
              </a:spcBef>
            </a:pPr>
            <a:r>
              <a:rPr lang="en-US" sz="2610" b="1" u="sng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  <a:hlinkClick r:id="rId10" tooltip="mailto:post@motherofsouls.com"/>
              </a:rPr>
              <a:t>meghmahesh@gmail.com</a:t>
            </a:r>
            <a:endParaRPr lang="en-US" sz="2610" b="1" u="sng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  <a:hlinkClick r:id="rId10" tooltip="mailto:post@motherofsouls.co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187559" y="6996133"/>
            <a:ext cx="7019691" cy="1304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5"/>
              </a:lnSpc>
              <a:spcBef>
                <a:spcPct val="0"/>
              </a:spcBef>
            </a:pPr>
            <a:r>
              <a:rPr lang="en-US" sz="261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04 AAKASHGANGA BUNGLOW, OPPOSITE SHIVALIKA SOC., Ghuma, Daskroi, Ahmedabad- 380058, Gujarat</a:t>
            </a:r>
            <a:endParaRPr lang="en-US" sz="261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208280" y="1716405"/>
            <a:ext cx="11065510" cy="5715"/>
          </a:xfrm>
          <a:prstGeom prst="line">
            <a:avLst/>
          </a:prstGeom>
          <a:ln w="38100" cap="flat">
            <a:solidFill>
              <a:srgbClr val="3B4952"/>
            </a:solidFill>
            <a:prstDash val="lgDash"/>
            <a:headEnd type="none" w="sm" len="sm"/>
            <a:tailEnd type="triangle" w="lg" len="med"/>
          </a:ln>
        </p:spPr>
      </p:sp>
      <p:sp>
        <p:nvSpPr>
          <p:cNvPr id="3" name="Freeform 3"/>
          <p:cNvSpPr/>
          <p:nvPr/>
        </p:nvSpPr>
        <p:spPr>
          <a:xfrm>
            <a:off x="7483836" y="8615309"/>
            <a:ext cx="3968727" cy="976223"/>
          </a:xfrm>
          <a:custGeom>
            <a:avLst/>
            <a:gdLst/>
            <a:ahLst/>
            <a:cxnLst/>
            <a:rect l="l" t="t" r="r" b="b"/>
            <a:pathLst>
              <a:path w="3968727" h="976223">
                <a:moveTo>
                  <a:pt x="0" y="0"/>
                </a:moveTo>
                <a:lnTo>
                  <a:pt x="3968727" y="0"/>
                </a:lnTo>
                <a:lnTo>
                  <a:pt x="3968727" y="976223"/>
                </a:lnTo>
                <a:lnTo>
                  <a:pt x="0" y="97622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6407" b="-6407"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90805" y="6736715"/>
            <a:ext cx="4401185" cy="105410"/>
          </a:xfrm>
          <a:prstGeom prst="line">
            <a:avLst/>
          </a:prstGeom>
          <a:ln w="38100" cap="flat">
            <a:solidFill>
              <a:srgbClr val="3B495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0">
            <a:off x="3237674" y="6495852"/>
            <a:ext cx="1254569" cy="692785"/>
            <a:chOff x="0" y="0"/>
            <a:chExt cx="330422" cy="1824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0422" cy="182462"/>
            </a:xfrm>
            <a:custGeom>
              <a:avLst/>
              <a:gdLst/>
              <a:ahLst/>
              <a:cxnLst/>
              <a:rect l="l" t="t" r="r" b="b"/>
              <a:pathLst>
                <a:path w="330422" h="182462">
                  <a:moveTo>
                    <a:pt x="0" y="0"/>
                  </a:moveTo>
                  <a:lnTo>
                    <a:pt x="330422" y="0"/>
                  </a:lnTo>
                  <a:lnTo>
                    <a:pt x="330422" y="182462"/>
                  </a:lnTo>
                  <a:lnTo>
                    <a:pt x="0" y="1824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30422" cy="24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 b="1">
                  <a:solidFill>
                    <a:srgbClr val="404A79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VISION</a:t>
              </a:r>
              <a:endParaRPr lang="en-US" sz="2500" b="1">
                <a:solidFill>
                  <a:srgbClr val="404A79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13444884" y="6842245"/>
            <a:ext cx="4843116" cy="0"/>
          </a:xfrm>
          <a:prstGeom prst="line">
            <a:avLst/>
          </a:prstGeom>
          <a:ln w="38100" cap="flat">
            <a:solidFill>
              <a:srgbClr val="3B495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13444884" y="6495852"/>
            <a:ext cx="1613693" cy="692785"/>
            <a:chOff x="0" y="0"/>
            <a:chExt cx="425006" cy="1824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5006" cy="182462"/>
            </a:xfrm>
            <a:custGeom>
              <a:avLst/>
              <a:gdLst/>
              <a:ahLst/>
              <a:cxnLst/>
              <a:rect l="l" t="t" r="r" b="b"/>
              <a:pathLst>
                <a:path w="425006" h="182462">
                  <a:moveTo>
                    <a:pt x="0" y="0"/>
                  </a:moveTo>
                  <a:lnTo>
                    <a:pt x="425006" y="0"/>
                  </a:lnTo>
                  <a:lnTo>
                    <a:pt x="425006" y="182462"/>
                  </a:lnTo>
                  <a:lnTo>
                    <a:pt x="0" y="1824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425006" cy="24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 b="1">
                  <a:solidFill>
                    <a:srgbClr val="404A79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MISSION</a:t>
              </a:r>
              <a:endParaRPr lang="en-US" sz="2500" b="1">
                <a:solidFill>
                  <a:srgbClr val="404A79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1046049"/>
            <a:ext cx="513068" cy="547273"/>
          </a:xfrm>
          <a:custGeom>
            <a:avLst/>
            <a:gdLst/>
            <a:ahLst/>
            <a:cxnLst/>
            <a:rect l="l" t="t" r="r" b="b"/>
            <a:pathLst>
              <a:path w="513068" h="547273">
                <a:moveTo>
                  <a:pt x="0" y="0"/>
                </a:moveTo>
                <a:lnTo>
                  <a:pt x="513068" y="0"/>
                </a:lnTo>
                <a:lnTo>
                  <a:pt x="513068" y="547273"/>
                </a:lnTo>
                <a:lnTo>
                  <a:pt x="0" y="54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060020" y="6579239"/>
            <a:ext cx="2816358" cy="2679061"/>
          </a:xfrm>
          <a:custGeom>
            <a:avLst/>
            <a:gdLst/>
            <a:ahLst/>
            <a:cxnLst/>
            <a:rect l="l" t="t" r="r" b="b"/>
            <a:pathLst>
              <a:path w="2816358" h="2679061">
                <a:moveTo>
                  <a:pt x="0" y="0"/>
                </a:moveTo>
                <a:lnTo>
                  <a:pt x="2816358" y="0"/>
                </a:lnTo>
                <a:lnTo>
                  <a:pt x="2816358" y="2679061"/>
                </a:lnTo>
                <a:lnTo>
                  <a:pt x="0" y="2679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77595" y="2251075"/>
            <a:ext cx="15084425" cy="40036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3360"/>
              </a:lnSpc>
            </a:pPr>
            <a:r>
              <a:rPr lang="en-US" altLang="en-US" sz="2400" b="1">
                <a:solidFill>
                  <a:srgbClr val="000000"/>
                </a:solidFill>
                <a:latin typeface="Poppins Bold" panose="00000800000000000000" charset="0"/>
                <a:ea typeface="Poppins" panose="00000500000000000000"/>
                <a:cs typeface="Poppins Bold" panose="00000800000000000000" charset="0"/>
                <a:sym typeface="Poppins" panose="00000500000000000000"/>
              </a:rPr>
              <a:t>At UDITA HEALTHTECH PRIVATE LIMITED, we create intelligent technology solutions for health, finance, and climate sustainability. We design and manufacture AI-powered systems, integrating advanced technologies like AI and IoT into everyday applications</a:t>
            </a:r>
            <a:r>
              <a:rPr lang="en-US" altLang="en-US" sz="2400" b="1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. </a:t>
            </a:r>
            <a:r>
              <a:rPr lang="en-US" altLang="en-US" sz="24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We market, distribute, and resell innovative tech that drives real-world impact. Our solutions enhance healthcare access, financial inclusion, and environmental resilience. Udita Healthtech is revolutionizing healthcare financing with seamless reimbursements and 0% interest medical loans. We ensure stress-free, digital healthcare experiences for individuals and corporates alike.</a:t>
            </a:r>
            <a:endParaRPr lang="en-US" altLang="en-US" sz="24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7293309"/>
            <a:ext cx="5731952" cy="111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To lead innovation at the intersection of health, finance, and sustainability through advanced technology.”</a:t>
            </a:r>
            <a:endParaRPr lang="en-US" sz="21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427332" y="7293309"/>
            <a:ext cx="5393424" cy="1489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“To create impactful, AI-driven solutions that improve lives, enable financial inclusion, and support a healthier planet.”</a:t>
            </a:r>
            <a:endParaRPr lang="en-US" sz="21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09420" y="1037590"/>
            <a:ext cx="7932420" cy="4616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sz="3000" b="1">
                <a:solidFill>
                  <a:srgbClr val="004AAD"/>
                </a:solidFill>
                <a:latin typeface="Poppins Heavy" panose="00000A00000000000000"/>
                <a:ea typeface="Poppins Heavy" panose="00000A00000000000000"/>
                <a:cs typeface="Poppins Heavy" panose="00000A00000000000000"/>
                <a:sym typeface="Poppins Heavy" panose="00000A00000000000000"/>
              </a:rPr>
              <a:t>Introduction , Vision &amp; Mission</a:t>
            </a:r>
            <a:endParaRPr lang="en-US" sz="3000" b="1">
              <a:solidFill>
                <a:srgbClr val="004AAD"/>
              </a:solidFill>
              <a:latin typeface="Poppins Heavy" panose="00000A00000000000000"/>
              <a:ea typeface="Poppins Heavy" panose="00000A00000000000000"/>
              <a:cs typeface="Poppins Heavy" panose="00000A00000000000000"/>
              <a:sym typeface="Poppins Heavy" panose="00000A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46049"/>
            <a:ext cx="513068" cy="547273"/>
          </a:xfrm>
          <a:custGeom>
            <a:avLst/>
            <a:gdLst/>
            <a:ahLst/>
            <a:cxnLst/>
            <a:rect l="l" t="t" r="r" b="b"/>
            <a:pathLst>
              <a:path w="513068" h="547273">
                <a:moveTo>
                  <a:pt x="0" y="0"/>
                </a:moveTo>
                <a:lnTo>
                  <a:pt x="513068" y="0"/>
                </a:lnTo>
                <a:lnTo>
                  <a:pt x="513068" y="547273"/>
                </a:lnTo>
                <a:lnTo>
                  <a:pt x="0" y="54727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3493590"/>
            <a:ext cx="16230600" cy="0"/>
          </a:xfrm>
          <a:prstGeom prst="line">
            <a:avLst/>
          </a:prstGeom>
          <a:ln w="38100" cap="flat">
            <a:gradFill>
              <a:gsLst>
                <a:gs pos="0">
                  <a:srgbClr val="FF914D">
                    <a:alpha val="40000"/>
                  </a:srgbClr>
                </a:gs>
                <a:gs pos="100000">
                  <a:srgbClr val="FF914D">
                    <a:alpha val="2000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203873" y="2475337"/>
            <a:ext cx="586079" cy="627662"/>
          </a:xfrm>
          <a:custGeom>
            <a:avLst/>
            <a:gdLst/>
            <a:ahLst/>
            <a:cxnLst/>
            <a:rect l="l" t="t" r="r" b="b"/>
            <a:pathLst>
              <a:path w="586079" h="627662">
                <a:moveTo>
                  <a:pt x="0" y="0"/>
                </a:moveTo>
                <a:lnTo>
                  <a:pt x="586079" y="0"/>
                </a:lnTo>
                <a:lnTo>
                  <a:pt x="586079" y="627662"/>
                </a:lnTo>
                <a:lnTo>
                  <a:pt x="0" y="627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21722" y="2433000"/>
            <a:ext cx="626856" cy="712336"/>
          </a:xfrm>
          <a:custGeom>
            <a:avLst/>
            <a:gdLst/>
            <a:ahLst/>
            <a:cxnLst/>
            <a:rect l="l" t="t" r="r" b="b"/>
            <a:pathLst>
              <a:path w="626856" h="712336">
                <a:moveTo>
                  <a:pt x="0" y="0"/>
                </a:moveTo>
                <a:lnTo>
                  <a:pt x="626856" y="0"/>
                </a:lnTo>
                <a:lnTo>
                  <a:pt x="626856" y="712336"/>
                </a:lnTo>
                <a:lnTo>
                  <a:pt x="0" y="712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89967" y="2475337"/>
            <a:ext cx="722978" cy="722978"/>
          </a:xfrm>
          <a:custGeom>
            <a:avLst/>
            <a:gdLst/>
            <a:ahLst/>
            <a:cxnLst/>
            <a:rect l="l" t="t" r="r" b="b"/>
            <a:pathLst>
              <a:path w="722978" h="722978">
                <a:moveTo>
                  <a:pt x="0" y="0"/>
                </a:moveTo>
                <a:lnTo>
                  <a:pt x="722978" y="0"/>
                </a:lnTo>
                <a:lnTo>
                  <a:pt x="722978" y="722978"/>
                </a:lnTo>
                <a:lnTo>
                  <a:pt x="0" y="7229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17635" y="8158800"/>
            <a:ext cx="664373" cy="625341"/>
          </a:xfrm>
          <a:custGeom>
            <a:avLst/>
            <a:gdLst/>
            <a:ahLst/>
            <a:cxnLst/>
            <a:rect l="l" t="t" r="r" b="b"/>
            <a:pathLst>
              <a:path w="664373" h="625341">
                <a:moveTo>
                  <a:pt x="0" y="0"/>
                </a:moveTo>
                <a:lnTo>
                  <a:pt x="664373" y="0"/>
                </a:lnTo>
                <a:lnTo>
                  <a:pt x="664373" y="625341"/>
                </a:lnTo>
                <a:lnTo>
                  <a:pt x="0" y="6253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30341" y="7655737"/>
            <a:ext cx="2158073" cy="2256808"/>
          </a:xfrm>
          <a:custGeom>
            <a:avLst/>
            <a:gdLst/>
            <a:ahLst/>
            <a:cxnLst/>
            <a:rect l="l" t="t" r="r" b="b"/>
            <a:pathLst>
              <a:path w="2158073" h="2256808">
                <a:moveTo>
                  <a:pt x="0" y="0"/>
                </a:moveTo>
                <a:lnTo>
                  <a:pt x="2158073" y="0"/>
                </a:lnTo>
                <a:lnTo>
                  <a:pt x="2158073" y="2256808"/>
                </a:lnTo>
                <a:lnTo>
                  <a:pt x="0" y="22568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455356" y="7626925"/>
            <a:ext cx="2380854" cy="2285619"/>
          </a:xfrm>
          <a:custGeom>
            <a:avLst/>
            <a:gdLst/>
            <a:ahLst/>
            <a:cxnLst/>
            <a:rect l="l" t="t" r="r" b="b"/>
            <a:pathLst>
              <a:path w="2380854" h="2285619">
                <a:moveTo>
                  <a:pt x="0" y="0"/>
                </a:moveTo>
                <a:lnTo>
                  <a:pt x="2380853" y="0"/>
                </a:lnTo>
                <a:lnTo>
                  <a:pt x="2380853" y="2285620"/>
                </a:lnTo>
                <a:lnTo>
                  <a:pt x="0" y="22856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09377" y="1037746"/>
            <a:ext cx="6137595" cy="50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sz="3000" b="1">
                <a:solidFill>
                  <a:srgbClr val="004AAD"/>
                </a:solidFill>
                <a:latin typeface="Poppins Heavy" panose="00000A00000000000000"/>
                <a:ea typeface="Poppins Heavy" panose="00000A00000000000000"/>
                <a:cs typeface="Poppins Heavy" panose="00000A00000000000000"/>
                <a:sym typeface="Poppins Heavy" panose="00000A00000000000000"/>
              </a:rPr>
              <a:t>Challenges </a:t>
            </a:r>
            <a:endParaRPr lang="en-US" sz="3000" b="1">
              <a:solidFill>
                <a:srgbClr val="004AAD"/>
              </a:solidFill>
              <a:latin typeface="Poppins Heavy" panose="00000A00000000000000"/>
              <a:ea typeface="Poppins Heavy" panose="00000A00000000000000"/>
              <a:cs typeface="Poppins Heavy" panose="00000A00000000000000"/>
              <a:sym typeface="Poppins Heavy" panose="00000A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1294" y="3752916"/>
            <a:ext cx="4470714" cy="421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altLang="en-US" sz="23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Expensive and Fragmented Healthcare </a:t>
            </a:r>
            <a:endParaRPr lang="en-US" sz="23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ctr">
              <a:lnSpc>
                <a:spcPts val="3035"/>
              </a:lnSpc>
              <a:spcBef>
                <a:spcPct val="0"/>
              </a:spcBef>
            </a:pPr>
          </a:p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 Bold" panose="00000800000000000000"/>
              </a:rPr>
              <a:t>Access to quality healthcare in India is often limited by high costs and a disjointed system. Preventive care is not widely available or affordable, especially in Tier 2 and rural areas.</a:t>
            </a:r>
            <a:endParaRPr lang="en-US" sz="2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 Bold" panose="00000800000000000000"/>
            </a:endParaRPr>
          </a:p>
          <a:p>
            <a:pPr algn="ctr">
              <a:lnSpc>
                <a:spcPts val="2640"/>
              </a:lnSpc>
              <a:spcBef>
                <a:spcPct val="0"/>
              </a:spcBef>
            </a:pPr>
            <a:endParaRPr lang="en-US" altLang="en-US" sz="2000" b="1">
              <a:solidFill>
                <a:schemeClr val="tx1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ctr">
              <a:lnSpc>
                <a:spcPts val="2640"/>
              </a:lnSpc>
              <a:spcBef>
                <a:spcPct val="0"/>
              </a:spcBef>
            </a:pPr>
            <a:endParaRPr lang="en-US" altLang="en-US" sz="2000" b="1">
              <a:solidFill>
                <a:srgbClr val="004AAD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ctr">
              <a:lnSpc>
                <a:spcPts val="2640"/>
              </a:lnSpc>
              <a:spcBef>
                <a:spcPct val="0"/>
              </a:spcBef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6981494" y="3752916"/>
            <a:ext cx="4030998" cy="387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altLang="en-US" sz="23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Low Preventive Healthcare Awareness</a:t>
            </a:r>
            <a:endParaRPr lang="en-US" altLang="en-US" sz="23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ctr">
              <a:lnSpc>
                <a:spcPts val="3035"/>
              </a:lnSpc>
              <a:spcBef>
                <a:spcPct val="0"/>
              </a:spcBef>
            </a:pPr>
          </a:p>
          <a:p>
            <a:pPr algn="ctr">
              <a:lnSpc>
                <a:spcPts val="2640"/>
              </a:lnSpc>
              <a:buClrTx/>
              <a:buSzTx/>
              <a:buNone/>
            </a:pPr>
            <a:r>
              <a:rPr lang="en-US" sz="2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 Bold" panose="00000800000000000000"/>
              </a:rPr>
              <a:t>Many individuals lack awareness of preventive care practices. Instead of routine check-ups, people tend to seek medical help only after symptoms worsen, leading to late diagnosis and higher treatment costs.</a:t>
            </a:r>
            <a:endParaRPr lang="en-US" sz="2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643286" y="3752916"/>
            <a:ext cx="3739318" cy="353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altLang="en-US" sz="23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High Out-of-Pocket Expenses</a:t>
            </a:r>
            <a:endParaRPr lang="en-US" altLang="en-US" sz="23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ctr">
              <a:lnSpc>
                <a:spcPts val="3035"/>
              </a:lnSpc>
              <a:spcBef>
                <a:spcPct val="0"/>
              </a:spcBef>
            </a:pPr>
          </a:p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altLang="en-US" sz="2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Over 60% of healthcare spending in India is out-of-pocket. Patients often face unexpected medical bills without timely financial support, leading to delayed care or financial hardship.</a:t>
            </a:r>
            <a:endParaRPr lang="en-US" sz="2000" b="1">
              <a:solidFill>
                <a:srgbClr val="004AAD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598144" y="8130225"/>
            <a:ext cx="8553311" cy="71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5"/>
              </a:lnSpc>
              <a:spcBef>
                <a:spcPct val="0"/>
              </a:spcBef>
            </a:pPr>
            <a:r>
              <a:rPr lang="en-US" sz="2200" i="1">
                <a:solidFill>
                  <a:srgbClr val="000000"/>
                </a:solidFill>
                <a:latin typeface="Fraunces Italics"/>
                <a:ea typeface="Fraunces Italics"/>
                <a:cs typeface="Fraunces Italics"/>
                <a:sym typeface="Fraunces Italics"/>
              </a:rPr>
              <a:t>"Bridging the Gaps in Health, Finance, and Climate Resilience through Technology."</a:t>
            </a:r>
            <a:endParaRPr lang="en-US" sz="2200" i="1">
              <a:solidFill>
                <a:srgbClr val="000000"/>
              </a:solidFill>
              <a:latin typeface="Fraunces Italics"/>
              <a:ea typeface="Fraunces Italics"/>
              <a:cs typeface="Fraunces Italics"/>
              <a:sym typeface="Fraunces Itali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46049"/>
            <a:ext cx="513068" cy="547273"/>
          </a:xfrm>
          <a:custGeom>
            <a:avLst/>
            <a:gdLst/>
            <a:ahLst/>
            <a:cxnLst/>
            <a:rect l="l" t="t" r="r" b="b"/>
            <a:pathLst>
              <a:path w="513068" h="547273">
                <a:moveTo>
                  <a:pt x="0" y="0"/>
                </a:moveTo>
                <a:lnTo>
                  <a:pt x="513068" y="0"/>
                </a:lnTo>
                <a:lnTo>
                  <a:pt x="513068" y="547273"/>
                </a:lnTo>
                <a:lnTo>
                  <a:pt x="0" y="54727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394985" y="2469589"/>
            <a:ext cx="13249159" cy="4558992"/>
            <a:chOff x="0" y="0"/>
            <a:chExt cx="3434875" cy="11819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4875" cy="1181929"/>
            </a:xfrm>
            <a:custGeom>
              <a:avLst/>
              <a:gdLst/>
              <a:ahLst/>
              <a:cxnLst/>
              <a:rect l="l" t="t" r="r" b="b"/>
              <a:pathLst>
                <a:path w="3434875" h="1181929">
                  <a:moveTo>
                    <a:pt x="0" y="0"/>
                  </a:moveTo>
                  <a:lnTo>
                    <a:pt x="3434875" y="0"/>
                  </a:lnTo>
                  <a:lnTo>
                    <a:pt x="3434875" y="1181929"/>
                  </a:lnTo>
                  <a:lnTo>
                    <a:pt x="0" y="118192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914D"/>
              </a:solidFill>
              <a:prstDash val="dash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34875" cy="1229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3101647" y="5604759"/>
            <a:ext cx="2295878" cy="2212652"/>
          </a:xfrm>
          <a:custGeom>
            <a:avLst/>
            <a:gdLst/>
            <a:ahLst/>
            <a:cxnLst/>
            <a:rect l="l" t="t" r="r" b="b"/>
            <a:pathLst>
              <a:path w="2295878" h="2212652">
                <a:moveTo>
                  <a:pt x="0" y="0"/>
                </a:moveTo>
                <a:lnTo>
                  <a:pt x="2295878" y="0"/>
                </a:lnTo>
                <a:lnTo>
                  <a:pt x="2295878" y="2212652"/>
                </a:lnTo>
                <a:lnTo>
                  <a:pt x="0" y="221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74870" y="7868214"/>
            <a:ext cx="664373" cy="625341"/>
          </a:xfrm>
          <a:custGeom>
            <a:avLst/>
            <a:gdLst/>
            <a:ahLst/>
            <a:cxnLst/>
            <a:rect l="l" t="t" r="r" b="b"/>
            <a:pathLst>
              <a:path w="664373" h="625341">
                <a:moveTo>
                  <a:pt x="0" y="0"/>
                </a:moveTo>
                <a:lnTo>
                  <a:pt x="664373" y="0"/>
                </a:lnTo>
                <a:lnTo>
                  <a:pt x="664373" y="625341"/>
                </a:lnTo>
                <a:lnTo>
                  <a:pt x="0" y="625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43857" y="3210456"/>
            <a:ext cx="3248506" cy="3077259"/>
          </a:xfrm>
          <a:custGeom>
            <a:avLst/>
            <a:gdLst/>
            <a:ahLst/>
            <a:cxnLst/>
            <a:rect l="l" t="t" r="r" b="b"/>
            <a:pathLst>
              <a:path w="3248506" h="3077259">
                <a:moveTo>
                  <a:pt x="0" y="0"/>
                </a:moveTo>
                <a:lnTo>
                  <a:pt x="3248505" y="0"/>
                </a:lnTo>
                <a:lnTo>
                  <a:pt x="3248505" y="3077259"/>
                </a:lnTo>
                <a:lnTo>
                  <a:pt x="0" y="30772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6884526"/>
            <a:ext cx="2479994" cy="2862908"/>
          </a:xfrm>
          <a:custGeom>
            <a:avLst/>
            <a:gdLst/>
            <a:ahLst/>
            <a:cxnLst/>
            <a:rect l="l" t="t" r="r" b="b"/>
            <a:pathLst>
              <a:path w="2479994" h="2862908">
                <a:moveTo>
                  <a:pt x="0" y="0"/>
                </a:moveTo>
                <a:lnTo>
                  <a:pt x="2479994" y="0"/>
                </a:lnTo>
                <a:lnTo>
                  <a:pt x="2479994" y="2862908"/>
                </a:lnTo>
                <a:lnTo>
                  <a:pt x="0" y="28629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09420" y="1037590"/>
            <a:ext cx="7818755" cy="3727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sz="3000" b="1">
                <a:solidFill>
                  <a:srgbClr val="004AAD"/>
                </a:solidFill>
                <a:latin typeface="Poppins Heavy" panose="00000A00000000000000"/>
                <a:ea typeface="Poppins Heavy" panose="00000A00000000000000"/>
                <a:cs typeface="Poppins Heavy" panose="00000A00000000000000"/>
                <a:sym typeface="Poppins Heavy" panose="00000A00000000000000"/>
              </a:rPr>
              <a:t>Solutions for Market Challenges</a:t>
            </a:r>
            <a:endParaRPr lang="en-US" sz="3000" b="1">
              <a:solidFill>
                <a:srgbClr val="004AAD"/>
              </a:solidFill>
              <a:latin typeface="Poppins Heavy" panose="00000A00000000000000"/>
              <a:ea typeface="Poppins Heavy" panose="00000A00000000000000"/>
              <a:cs typeface="Poppins Heavy" panose="00000A00000000000000"/>
              <a:sym typeface="Poppins Heavy" panose="00000A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287232" y="2728100"/>
            <a:ext cx="11805958" cy="108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5"/>
              </a:lnSpc>
            </a:pPr>
            <a:r>
              <a:rPr lang="en-US" altLang="en-US" sz="2135" b="1">
                <a:solidFill>
                  <a:srgbClr val="004AAD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Integrated Health &amp; Wellness Platform </a:t>
            </a:r>
            <a:r>
              <a:rPr lang="en-US" sz="2135" b="1">
                <a:solidFill>
                  <a:srgbClr val="004AAD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: </a:t>
            </a:r>
            <a:endParaRPr lang="en-US" sz="2135" b="1">
              <a:solidFill>
                <a:srgbClr val="004AAD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2815"/>
              </a:lnSpc>
            </a:pPr>
            <a:r>
              <a:rPr lang="en-US" altLang="en-US" sz="2135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single platform offering preventive care, telemedicine, diagnostics, and easy financing for a seamless healthcare experience</a:t>
            </a:r>
            <a:r>
              <a:rPr lang="en-US" sz="2135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.</a:t>
            </a:r>
            <a:endParaRPr lang="en-US" sz="2135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439243" y="7798361"/>
            <a:ext cx="9112390" cy="782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0"/>
              </a:lnSpc>
              <a:spcBef>
                <a:spcPct val="0"/>
              </a:spcBef>
            </a:pPr>
            <a:r>
              <a:rPr lang="en-US" sz="2400" i="1">
                <a:solidFill>
                  <a:srgbClr val="000000"/>
                </a:solidFill>
                <a:latin typeface="Fraunces Italics"/>
                <a:ea typeface="Fraunces Italics"/>
                <a:cs typeface="Fraunces Italics"/>
                <a:sym typeface="Fraunces Italics"/>
              </a:rPr>
              <a:t>"Smart Solutions for a Healthier, Safer, and More Sustainable Tomorrow."</a:t>
            </a:r>
            <a:endParaRPr lang="en-US" sz="2400" i="1">
              <a:solidFill>
                <a:srgbClr val="000000"/>
              </a:solidFill>
              <a:latin typeface="Fraunces Italics"/>
              <a:ea typeface="Fraunces Italics"/>
              <a:cs typeface="Fraunces Italics"/>
              <a:sym typeface="Fraunces Itali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287232" y="4021012"/>
            <a:ext cx="11423446" cy="108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5"/>
              </a:lnSpc>
            </a:pPr>
            <a:r>
              <a:rPr lang="en-US" altLang="en-US" sz="2135" b="1">
                <a:solidFill>
                  <a:srgbClr val="004AAD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AI-Powered Health Plans </a:t>
            </a:r>
            <a:r>
              <a:rPr lang="en-US" sz="2135" b="1">
                <a:solidFill>
                  <a:srgbClr val="004AAD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: </a:t>
            </a:r>
            <a:endParaRPr lang="en-US" sz="2135" b="1">
              <a:solidFill>
                <a:srgbClr val="004AAD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2815"/>
              </a:lnSpc>
            </a:pPr>
            <a:r>
              <a:rPr lang="en-US" altLang="en-US" sz="2135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Personalized recommendations for diet, fitness, and disease management using artificial intelligence for better health outcomes.</a:t>
            </a:r>
            <a:endParaRPr lang="en-US" altLang="en-US" sz="2135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67371" y="5485824"/>
            <a:ext cx="11423446" cy="108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5"/>
              </a:lnSpc>
            </a:pPr>
            <a:r>
              <a:rPr lang="en-US" altLang="en-US" sz="2135" b="1">
                <a:solidFill>
                  <a:srgbClr val="004AAD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Flexible Health Financing </a:t>
            </a:r>
            <a:r>
              <a:rPr lang="en-US" sz="2135" b="1">
                <a:solidFill>
                  <a:srgbClr val="004AAD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: </a:t>
            </a:r>
            <a:endParaRPr lang="en-US" sz="2135" b="1">
              <a:solidFill>
                <a:srgbClr val="004AAD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2815"/>
              </a:lnSpc>
            </a:pPr>
            <a:r>
              <a:rPr lang="en-US" altLang="en-US" sz="2135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OPD subscriptions, instant credit, and EMI options to make medical expenses affordable and stress-free.</a:t>
            </a:r>
            <a:endParaRPr lang="en-US" altLang="en-US" sz="2135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495300"/>
            <a:ext cx="17415510" cy="89858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797000" y="3393322"/>
            <a:ext cx="11757" cy="4910623"/>
          </a:xfrm>
          <a:prstGeom prst="line">
            <a:avLst/>
          </a:prstGeom>
          <a:ln w="28575" cap="flat">
            <a:solidFill>
              <a:srgbClr val="D28A4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6716693" y="3415338"/>
            <a:ext cx="184128" cy="18412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03C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6716693" y="5014856"/>
            <a:ext cx="184128" cy="18412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03C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6716693" y="6520564"/>
            <a:ext cx="184128" cy="18412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03C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6704936" y="8119817"/>
            <a:ext cx="184128" cy="18412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03C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755064"/>
            <a:ext cx="513068" cy="547273"/>
          </a:xfrm>
          <a:custGeom>
            <a:avLst/>
            <a:gdLst/>
            <a:ahLst/>
            <a:cxnLst/>
            <a:rect l="l" t="t" r="r" b="b"/>
            <a:pathLst>
              <a:path w="513068" h="547273">
                <a:moveTo>
                  <a:pt x="0" y="0"/>
                </a:moveTo>
                <a:lnTo>
                  <a:pt x="513068" y="0"/>
                </a:lnTo>
                <a:lnTo>
                  <a:pt x="513068" y="547272"/>
                </a:lnTo>
                <a:lnTo>
                  <a:pt x="0" y="54727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0">
            <a:off x="4417759" y="3320005"/>
            <a:ext cx="1913965" cy="19139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3034" y="0"/>
                  </a:moveTo>
                  <a:lnTo>
                    <a:pt x="719766" y="0"/>
                  </a:lnTo>
                  <a:cubicBezTo>
                    <a:pt x="771147" y="0"/>
                    <a:pt x="812800" y="41653"/>
                    <a:pt x="812800" y="93034"/>
                  </a:cubicBezTo>
                  <a:lnTo>
                    <a:pt x="812800" y="719766"/>
                  </a:lnTo>
                  <a:cubicBezTo>
                    <a:pt x="812800" y="771147"/>
                    <a:pt x="771147" y="812800"/>
                    <a:pt x="719766" y="812800"/>
                  </a:cubicBezTo>
                  <a:lnTo>
                    <a:pt x="93034" y="812800"/>
                  </a:lnTo>
                  <a:cubicBezTo>
                    <a:pt x="41653" y="812800"/>
                    <a:pt x="0" y="771147"/>
                    <a:pt x="0" y="719766"/>
                  </a:cubicBezTo>
                  <a:lnTo>
                    <a:pt x="0" y="93034"/>
                  </a:lnTo>
                  <a:cubicBezTo>
                    <a:pt x="0" y="41653"/>
                    <a:pt x="41653" y="0"/>
                    <a:pt x="93034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1541768" y="4919524"/>
            <a:ext cx="1913965" cy="191396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3034" y="0"/>
                  </a:moveTo>
                  <a:lnTo>
                    <a:pt x="719766" y="0"/>
                  </a:lnTo>
                  <a:cubicBezTo>
                    <a:pt x="771147" y="0"/>
                    <a:pt x="812800" y="41653"/>
                    <a:pt x="812800" y="93034"/>
                  </a:cubicBezTo>
                  <a:lnTo>
                    <a:pt x="812800" y="719766"/>
                  </a:lnTo>
                  <a:cubicBezTo>
                    <a:pt x="812800" y="771147"/>
                    <a:pt x="771147" y="812800"/>
                    <a:pt x="719766" y="812800"/>
                  </a:cubicBezTo>
                  <a:lnTo>
                    <a:pt x="93034" y="812800"/>
                  </a:lnTo>
                  <a:cubicBezTo>
                    <a:pt x="41653" y="812800"/>
                    <a:pt x="0" y="771147"/>
                    <a:pt x="0" y="719766"/>
                  </a:cubicBezTo>
                  <a:lnTo>
                    <a:pt x="0" y="93034"/>
                  </a:lnTo>
                  <a:cubicBezTo>
                    <a:pt x="0" y="41653"/>
                    <a:pt x="41653" y="0"/>
                    <a:pt x="93034" y="0"/>
                  </a:cubicBezTo>
                  <a:close/>
                </a:path>
              </a:pathLst>
            </a:custGeom>
            <a:blipFill>
              <a:blip r:embed="rId4"/>
              <a:stretch>
                <a:fillRect l="-52710" r="-23500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 rot="0">
            <a:off x="4417759" y="6288187"/>
            <a:ext cx="1913965" cy="191396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3034" y="0"/>
                  </a:moveTo>
                  <a:lnTo>
                    <a:pt x="719766" y="0"/>
                  </a:lnTo>
                  <a:cubicBezTo>
                    <a:pt x="771147" y="0"/>
                    <a:pt x="812800" y="41653"/>
                    <a:pt x="812800" y="93034"/>
                  </a:cubicBezTo>
                  <a:lnTo>
                    <a:pt x="812800" y="719766"/>
                  </a:lnTo>
                  <a:cubicBezTo>
                    <a:pt x="812800" y="771147"/>
                    <a:pt x="771147" y="812800"/>
                    <a:pt x="719766" y="812800"/>
                  </a:cubicBezTo>
                  <a:lnTo>
                    <a:pt x="93034" y="812800"/>
                  </a:lnTo>
                  <a:cubicBezTo>
                    <a:pt x="41653" y="812800"/>
                    <a:pt x="0" y="771147"/>
                    <a:pt x="0" y="719766"/>
                  </a:cubicBezTo>
                  <a:lnTo>
                    <a:pt x="0" y="93034"/>
                  </a:lnTo>
                  <a:cubicBezTo>
                    <a:pt x="0" y="41653"/>
                    <a:pt x="41653" y="0"/>
                    <a:pt x="93034" y="0"/>
                  </a:cubicBezTo>
                  <a:close/>
                </a:path>
              </a:pathLst>
            </a:custGeom>
            <a:blipFill>
              <a:blip r:embed="rId5"/>
              <a:stretch>
                <a:fillRect l="-32815" r="-32815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 rot="0">
            <a:off x="1541768" y="7738231"/>
            <a:ext cx="1913965" cy="191396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3034" y="0"/>
                  </a:moveTo>
                  <a:lnTo>
                    <a:pt x="719766" y="0"/>
                  </a:lnTo>
                  <a:cubicBezTo>
                    <a:pt x="771147" y="0"/>
                    <a:pt x="812800" y="41653"/>
                    <a:pt x="812800" y="93034"/>
                  </a:cubicBezTo>
                  <a:lnTo>
                    <a:pt x="812800" y="719766"/>
                  </a:lnTo>
                  <a:cubicBezTo>
                    <a:pt x="812800" y="771147"/>
                    <a:pt x="771147" y="812800"/>
                    <a:pt x="719766" y="812800"/>
                  </a:cubicBezTo>
                  <a:lnTo>
                    <a:pt x="93034" y="812800"/>
                  </a:lnTo>
                  <a:cubicBezTo>
                    <a:pt x="41653" y="812800"/>
                    <a:pt x="0" y="771147"/>
                    <a:pt x="0" y="719766"/>
                  </a:cubicBezTo>
                  <a:lnTo>
                    <a:pt x="0" y="93034"/>
                  </a:lnTo>
                  <a:cubicBezTo>
                    <a:pt x="0" y="41653"/>
                    <a:pt x="41653" y="0"/>
                    <a:pt x="93034" y="0"/>
                  </a:cubicBezTo>
                  <a:close/>
                </a:path>
              </a:pathLst>
            </a:custGeom>
            <a:blipFill>
              <a:blip r:embed="rId6"/>
              <a:stretch>
                <a:fillRect l="-25046" r="-25046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7147681" y="3263857"/>
            <a:ext cx="10111619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altLang="en-US" sz="2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Healthcare Financing Solutions</a:t>
            </a:r>
            <a:endParaRPr lang="en-US" altLang="en-US" sz="2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altLang="en-US" sz="22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Advance insurance reimbursement and 0% interest medical loans with flexible EMIs for stress-free treatments.</a:t>
            </a:r>
            <a:endParaRPr lang="en-US" altLang="en-US" sz="22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147681" y="4719382"/>
            <a:ext cx="9785984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altLang="en-US" sz="2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Employee Healthcare Benefits</a:t>
            </a:r>
            <a:endParaRPr lang="en-US" altLang="en-US" sz="2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altLang="en-US" sz="22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Group insurance, wellness programs, OPD access, and mental health support with instant healthcare credit lines.</a:t>
            </a:r>
            <a:endParaRPr lang="en-US" altLang="en-US" sz="22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147681" y="6200942"/>
            <a:ext cx="10111619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altLang="en-US" sz="2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Preventive Care &amp; Discounts</a:t>
            </a:r>
            <a:endParaRPr lang="en-US" altLang="en-US" sz="2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altLang="en-US" sz="22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Routine check-ups, diet consultations, and pharmacy/diagnostic discounts at leading hospitals and clinics</a:t>
            </a:r>
            <a:r>
              <a:rPr lang="en-US" sz="22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.</a:t>
            </a:r>
            <a:endParaRPr lang="en-US" sz="22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147681" y="7682502"/>
            <a:ext cx="9031227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altLang="en-US" sz="2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Digital Health Management</a:t>
            </a:r>
            <a:endParaRPr lang="en-US" altLang="en-US" sz="2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altLang="en-US" sz="22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smart platform for health tracking, booking consultations, and seamless insurance claim assistance.</a:t>
            </a:r>
            <a:endParaRPr lang="en-US" altLang="en-US" sz="22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03064" y="1761715"/>
            <a:ext cx="16230600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Fraunces"/>
                <a:ea typeface="Fraunces"/>
                <a:cs typeface="Fraunces"/>
                <a:sym typeface="Fraunces"/>
              </a:rPr>
              <a:t>"Innovative tech for health, finance, and sustainability.</a:t>
            </a:r>
            <a:endParaRPr lang="en-US" sz="2400">
              <a:solidFill>
                <a:srgbClr val="000000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Fraunces"/>
                <a:ea typeface="Fraunces"/>
                <a:cs typeface="Fraunces"/>
                <a:sym typeface="Fraunces"/>
              </a:rPr>
              <a:t>Delivering smart solutions from design to distribution."</a:t>
            </a:r>
            <a:endParaRPr lang="en-US" sz="2400">
              <a:solidFill>
                <a:srgbClr val="000000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709420" y="746760"/>
            <a:ext cx="5270500" cy="5429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sz="3000" b="1">
                <a:solidFill>
                  <a:srgbClr val="004AAD"/>
                </a:solidFill>
                <a:latin typeface="Poppins Heavy" panose="00000A00000000000000"/>
                <a:ea typeface="Poppins Heavy" panose="00000A00000000000000"/>
                <a:cs typeface="Poppins Heavy" panose="00000A00000000000000"/>
                <a:sym typeface="Poppins Heavy" panose="00000A00000000000000"/>
              </a:rPr>
              <a:t>our offerings</a:t>
            </a:r>
            <a:endParaRPr lang="en-US" sz="3000" b="1">
              <a:solidFill>
                <a:srgbClr val="004AAD"/>
              </a:solidFill>
              <a:latin typeface="Poppins Heavy" panose="00000A00000000000000"/>
              <a:ea typeface="Poppins Heavy" panose="00000A00000000000000"/>
              <a:cs typeface="Poppins Heavy" panose="00000A00000000000000"/>
              <a:sym typeface="Poppins Heavy" panose="00000A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985" y="561975"/>
            <a:ext cx="16544290" cy="87833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46049"/>
            <a:ext cx="513068" cy="547273"/>
          </a:xfrm>
          <a:custGeom>
            <a:avLst/>
            <a:gdLst/>
            <a:ahLst/>
            <a:cxnLst/>
            <a:rect l="l" t="t" r="r" b="b"/>
            <a:pathLst>
              <a:path w="513068" h="547273">
                <a:moveTo>
                  <a:pt x="0" y="0"/>
                </a:moveTo>
                <a:lnTo>
                  <a:pt x="513068" y="0"/>
                </a:lnTo>
                <a:lnTo>
                  <a:pt x="513068" y="547273"/>
                </a:lnTo>
                <a:lnTo>
                  <a:pt x="0" y="54727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5767338" y="2842539"/>
            <a:ext cx="5682644" cy="568264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3292" r="-4214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5577128" y="2713454"/>
            <a:ext cx="5940815" cy="59408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5847725" y="2872639"/>
            <a:ext cx="1547285" cy="154728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6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0245190" y="3646282"/>
            <a:ext cx="1547285" cy="154728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60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5443497" y="6567726"/>
            <a:ext cx="1547285" cy="154728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60"/>
                </a:lnSpc>
              </a:pPr>
            </a:p>
          </p:txBody>
        </p:sp>
      </p:grpSp>
      <p:sp>
        <p:nvSpPr>
          <p:cNvPr id="17" name="Freeform 17"/>
          <p:cNvSpPr/>
          <p:nvPr/>
        </p:nvSpPr>
        <p:spPr>
          <a:xfrm>
            <a:off x="6162399" y="3147403"/>
            <a:ext cx="917937" cy="997757"/>
          </a:xfrm>
          <a:custGeom>
            <a:avLst/>
            <a:gdLst/>
            <a:ahLst/>
            <a:cxnLst/>
            <a:rect l="l" t="t" r="r" b="b"/>
            <a:pathLst>
              <a:path w="917937" h="997757">
                <a:moveTo>
                  <a:pt x="0" y="0"/>
                </a:moveTo>
                <a:lnTo>
                  <a:pt x="917937" y="0"/>
                </a:lnTo>
                <a:lnTo>
                  <a:pt x="917937" y="997757"/>
                </a:lnTo>
                <a:lnTo>
                  <a:pt x="0" y="997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828675" y="6856716"/>
            <a:ext cx="726979" cy="969306"/>
          </a:xfrm>
          <a:custGeom>
            <a:avLst/>
            <a:gdLst/>
            <a:ahLst/>
            <a:cxnLst/>
            <a:rect l="l" t="t" r="r" b="b"/>
            <a:pathLst>
              <a:path w="726979" h="969306">
                <a:moveTo>
                  <a:pt x="0" y="0"/>
                </a:moveTo>
                <a:lnTo>
                  <a:pt x="726979" y="0"/>
                </a:lnTo>
                <a:lnTo>
                  <a:pt x="726979" y="969306"/>
                </a:lnTo>
                <a:lnTo>
                  <a:pt x="0" y="969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10519722" y="3921438"/>
            <a:ext cx="998221" cy="996974"/>
          </a:xfrm>
          <a:custGeom>
            <a:avLst/>
            <a:gdLst/>
            <a:ahLst/>
            <a:cxnLst/>
            <a:rect l="l" t="t" r="r" b="b"/>
            <a:pathLst>
              <a:path w="998221" h="996974">
                <a:moveTo>
                  <a:pt x="0" y="0"/>
                </a:moveTo>
                <a:lnTo>
                  <a:pt x="998221" y="0"/>
                </a:lnTo>
                <a:lnTo>
                  <a:pt x="998221" y="996973"/>
                </a:lnTo>
                <a:lnTo>
                  <a:pt x="0" y="996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0" name="Group 20"/>
          <p:cNvGrpSpPr/>
          <p:nvPr/>
        </p:nvGrpSpPr>
        <p:grpSpPr>
          <a:xfrm rot="0">
            <a:off x="10308519" y="6307312"/>
            <a:ext cx="1547285" cy="154728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60"/>
                </a:lnSpc>
              </a:pPr>
            </a:p>
          </p:txBody>
        </p:sp>
      </p:grpSp>
      <p:sp>
        <p:nvSpPr>
          <p:cNvPr id="23" name="Freeform 23"/>
          <p:cNvSpPr/>
          <p:nvPr/>
        </p:nvSpPr>
        <p:spPr>
          <a:xfrm>
            <a:off x="10623194" y="6649883"/>
            <a:ext cx="917937" cy="917937"/>
          </a:xfrm>
          <a:custGeom>
            <a:avLst/>
            <a:gdLst/>
            <a:ahLst/>
            <a:cxnLst/>
            <a:rect l="l" t="t" r="r" b="b"/>
            <a:pathLst>
              <a:path w="917937" h="917937">
                <a:moveTo>
                  <a:pt x="0" y="0"/>
                </a:moveTo>
                <a:lnTo>
                  <a:pt x="917936" y="0"/>
                </a:lnTo>
                <a:lnTo>
                  <a:pt x="917936" y="917937"/>
                </a:lnTo>
                <a:lnTo>
                  <a:pt x="0" y="9179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TextBox 24"/>
          <p:cNvSpPr txBox="1"/>
          <p:nvPr/>
        </p:nvSpPr>
        <p:spPr>
          <a:xfrm>
            <a:off x="1709420" y="1037590"/>
            <a:ext cx="9740265" cy="5295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sz="3000" b="1">
                <a:solidFill>
                  <a:srgbClr val="004AAD"/>
                </a:solidFill>
                <a:latin typeface="Poppins Heavy" panose="00000A00000000000000"/>
                <a:ea typeface="Poppins Heavy" panose="00000A00000000000000"/>
                <a:cs typeface="Poppins Heavy" panose="00000A00000000000000"/>
                <a:sym typeface="Poppins Heavy" panose="00000A00000000000000"/>
              </a:rPr>
              <a:t>Our Unique Strengths &amp; Advantages</a:t>
            </a:r>
            <a:endParaRPr lang="en-US" sz="3000" b="1">
              <a:solidFill>
                <a:srgbClr val="004AAD"/>
              </a:solidFill>
              <a:latin typeface="Poppins Heavy" panose="00000A00000000000000"/>
              <a:ea typeface="Poppins Heavy" panose="00000A00000000000000"/>
              <a:cs typeface="Poppins Heavy" panose="00000A00000000000000"/>
              <a:sym typeface="Poppins Heavy" panose="00000A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72705" y="2785389"/>
            <a:ext cx="4296114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Integrated Multi-Sector Expertise</a:t>
            </a:r>
            <a:endParaRPr lang="en-US" sz="2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855804" y="2815489"/>
            <a:ext cx="4227552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AI &amp; Advanced Tech Integration</a:t>
            </a:r>
            <a:endParaRPr lang="en-US" sz="2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67847" y="3540565"/>
            <a:ext cx="4531847" cy="142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We operate across healthtech, fintech, and climate tech, creating holistic solutions.</a:t>
            </a:r>
            <a:endParaRPr lang="en-US" sz="2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id="28" name="TextBox 28"/>
          <p:cNvSpPr txBox="1"/>
          <p:nvPr/>
        </p:nvSpPr>
        <p:spPr>
          <a:xfrm>
            <a:off x="11855804" y="3716778"/>
            <a:ext cx="4719945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We leverage artificial intelligence and data-driven systems for smarter outcomes.</a:t>
            </a:r>
            <a:endParaRPr lang="en-US" sz="2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84938" y="7042177"/>
            <a:ext cx="4408910" cy="142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From product design to distribution, we manage the full innovation lifecycle.</a:t>
            </a:r>
            <a:endParaRPr lang="en-US" sz="2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id="30" name="TextBox 30"/>
          <p:cNvSpPr txBox="1"/>
          <p:nvPr/>
        </p:nvSpPr>
        <p:spPr>
          <a:xfrm>
            <a:off x="12008204" y="7256109"/>
            <a:ext cx="5611949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Our solutions focus on accessibility, inclusivity, and sustainability for long-term value.</a:t>
            </a:r>
            <a:endParaRPr lang="en-US" sz="2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66296" y="6592733"/>
            <a:ext cx="4227552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End-to-End Capabilities</a:t>
            </a:r>
            <a:endParaRPr lang="en-US" sz="2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968480" y="6776085"/>
            <a:ext cx="5546725" cy="4089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Commitment to Social Impact</a:t>
            </a:r>
            <a:endParaRPr lang="en-US" sz="25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4166215" y="6876415"/>
            <a:ext cx="3945890" cy="22860"/>
          </a:xfrm>
          <a:prstGeom prst="line">
            <a:avLst/>
          </a:prstGeom>
          <a:ln w="38100" cap="flat">
            <a:solidFill>
              <a:srgbClr val="3B495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11277857" y="5836497"/>
            <a:ext cx="2834820" cy="1326513"/>
            <a:chOff x="0" y="0"/>
            <a:chExt cx="746619" cy="3493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6619" cy="182462"/>
            </a:xfrm>
            <a:custGeom>
              <a:avLst/>
              <a:gdLst/>
              <a:ahLst/>
              <a:cxnLst/>
              <a:rect l="l" t="t" r="r" b="b"/>
              <a:pathLst>
                <a:path w="746619" h="182462">
                  <a:moveTo>
                    <a:pt x="0" y="0"/>
                  </a:moveTo>
                  <a:lnTo>
                    <a:pt x="746619" y="0"/>
                  </a:lnTo>
                  <a:lnTo>
                    <a:pt x="746619" y="182462"/>
                  </a:lnTo>
                  <a:lnTo>
                    <a:pt x="0" y="1824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3500"/>
              <a:ext cx="746572" cy="155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404A79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Market Drivers</a:t>
              </a:r>
              <a:endParaRPr lang="en-US" sz="2300" b="1">
                <a:solidFill>
                  <a:srgbClr val="404A79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9770271" y="7505912"/>
            <a:ext cx="1027122" cy="913205"/>
          </a:xfrm>
          <a:custGeom>
            <a:avLst/>
            <a:gdLst/>
            <a:ahLst/>
            <a:cxnLst/>
            <a:rect l="l" t="t" r="r" b="b"/>
            <a:pathLst>
              <a:path w="1027122" h="913205">
                <a:moveTo>
                  <a:pt x="0" y="0"/>
                </a:moveTo>
                <a:lnTo>
                  <a:pt x="1027122" y="0"/>
                </a:lnTo>
                <a:lnTo>
                  <a:pt x="1027122" y="913205"/>
                </a:lnTo>
                <a:lnTo>
                  <a:pt x="0" y="913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770271" y="8572711"/>
            <a:ext cx="1027122" cy="913205"/>
          </a:xfrm>
          <a:custGeom>
            <a:avLst/>
            <a:gdLst/>
            <a:ahLst/>
            <a:cxnLst/>
            <a:rect l="l" t="t" r="r" b="b"/>
            <a:pathLst>
              <a:path w="1027122" h="913205">
                <a:moveTo>
                  <a:pt x="0" y="0"/>
                </a:moveTo>
                <a:lnTo>
                  <a:pt x="1027122" y="0"/>
                </a:lnTo>
                <a:lnTo>
                  <a:pt x="1027122" y="913205"/>
                </a:lnTo>
                <a:lnTo>
                  <a:pt x="0" y="913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1046049"/>
            <a:ext cx="513068" cy="547273"/>
          </a:xfrm>
          <a:custGeom>
            <a:avLst/>
            <a:gdLst/>
            <a:ahLst/>
            <a:cxnLst/>
            <a:rect l="l" t="t" r="r" b="b"/>
            <a:pathLst>
              <a:path w="513068" h="547273">
                <a:moveTo>
                  <a:pt x="0" y="0"/>
                </a:moveTo>
                <a:lnTo>
                  <a:pt x="513068" y="0"/>
                </a:lnTo>
                <a:lnTo>
                  <a:pt x="513068" y="547273"/>
                </a:lnTo>
                <a:lnTo>
                  <a:pt x="0" y="54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5751000"/>
            <a:ext cx="7322424" cy="287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altLang="en-US" sz="19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Global Digital Health Market – Globally, the digital health market is expected to reach $660 billion by 2030, growing at a CAGR of 18.6% from 2022, driven by telemedicine, AI integration, and consumer-centric health tech innovations.</a:t>
            </a:r>
            <a:endParaRPr lang="en-US" altLang="en-US" sz="19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zh-CN" altLang="en-US" sz="1900" b="1">
                <a:solidFill>
                  <a:srgbClr val="004AAD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🔗</a:t>
            </a:r>
            <a:r>
              <a:rPr lang="en-US" altLang="en-US" sz="1900" b="1">
                <a:solidFill>
                  <a:srgbClr val="004AAD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Source – Precedence Research</a:t>
            </a:r>
            <a:endParaRPr lang="en-US" altLang="en-US" sz="1900" b="1">
              <a:solidFill>
                <a:srgbClr val="004AAD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endParaRPr lang="en-US" altLang="en-US" sz="1900" b="1">
              <a:solidFill>
                <a:srgbClr val="004AAD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endParaRPr lang="en-US" altLang="en-US" sz="1900" b="1">
              <a:solidFill>
                <a:srgbClr val="004AAD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073765" y="7364095"/>
            <a:ext cx="6930390" cy="10414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Rising Demand for Digital Solutions :</a:t>
            </a:r>
            <a:endParaRPr lang="en-US" sz="19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Increased adoption of AI, telemedicine, fintech, and sustainable technologies across sectors.</a:t>
            </a:r>
            <a:endParaRPr lang="en-US" sz="18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073765" y="8540750"/>
            <a:ext cx="6930390" cy="10617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Government &amp; Regulatory Push : </a:t>
            </a:r>
            <a:endParaRPr lang="en-US" sz="19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Strong policy support for digital health, fintech inclusion, and climate resilience initiatives.</a:t>
            </a:r>
            <a:endParaRPr lang="en-US" sz="18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13520" y="2038985"/>
            <a:ext cx="8651875" cy="32029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r">
              <a:lnSpc>
                <a:spcPts val="2855"/>
              </a:lnSpc>
            </a:pPr>
            <a:r>
              <a:rPr lang="en-US" altLang="en-US" sz="19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Indian Digital Health Market – India’s digital health market is projected to grow to $37 billion by 2030, driven by increasing demand for telemedicine, digital wellness, and health financing solutions. This growth is fueled by smartphone penetration, government initiatives, and rising health awareness.</a:t>
            </a:r>
            <a:endParaRPr lang="en-US" altLang="en-US" sz="19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r">
              <a:lnSpc>
                <a:spcPts val="2855"/>
              </a:lnSpc>
            </a:pPr>
            <a:r>
              <a:rPr lang="zh-CN" altLang="en-US" sz="1900" b="1">
                <a:solidFill>
                  <a:srgbClr val="00206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🔗</a:t>
            </a:r>
            <a:r>
              <a:rPr lang="en-US" altLang="en-US" sz="1900" b="1">
                <a:solidFill>
                  <a:srgbClr val="00206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Source – Invest India</a:t>
            </a:r>
            <a:endParaRPr lang="en-US" altLang="en-US" sz="1900" b="1">
              <a:solidFill>
                <a:srgbClr val="00206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r">
              <a:lnSpc>
                <a:spcPts val="2855"/>
              </a:lnSpc>
            </a:pPr>
            <a:endParaRPr lang="en-US" altLang="en-US" sz="19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r">
              <a:lnSpc>
                <a:spcPts val="2855"/>
              </a:lnSpc>
            </a:pPr>
            <a:r>
              <a:rPr lang="en-US" altLang="en-US" sz="19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Out-of-Pocket Expenditure in India – Nearly 80% of healthcare expenses in India are paid directly by patients, indicating a massive need for medical financing and insurance-backed digital solutions.</a:t>
            </a:r>
            <a:endParaRPr lang="en-US" altLang="en-US" sz="19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r">
              <a:lnSpc>
                <a:spcPts val="2855"/>
              </a:lnSpc>
            </a:pPr>
            <a:r>
              <a:rPr lang="zh-CN" altLang="en-US" sz="1900" b="1">
                <a:solidFill>
                  <a:srgbClr val="00206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🔗</a:t>
            </a:r>
            <a:r>
              <a:rPr lang="en-US" altLang="en-US" sz="1900" b="1">
                <a:solidFill>
                  <a:srgbClr val="00206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Source – NITI Aayog Report on Health System for a New India</a:t>
            </a:r>
            <a:r>
              <a:rPr lang="en-US" sz="1900" b="1">
                <a:solidFill>
                  <a:srgbClr val="00206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.</a:t>
            </a:r>
            <a:endParaRPr lang="en-US" sz="1900" b="1">
              <a:solidFill>
                <a:srgbClr val="00206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r">
              <a:lnSpc>
                <a:spcPts val="2855"/>
              </a:lnSpc>
              <a:spcBef>
                <a:spcPct val="0"/>
              </a:spcBef>
            </a:pPr>
            <a:r>
              <a:rPr lang="en-US" sz="2040" b="1">
                <a:solidFill>
                  <a:srgbClr val="00206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</a:t>
            </a:r>
            <a:endParaRPr lang="en-US" sz="2040" b="1">
              <a:solidFill>
                <a:srgbClr val="00206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09420" y="1037590"/>
            <a:ext cx="10867390" cy="4908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sz="3000" b="1">
                <a:solidFill>
                  <a:srgbClr val="004AAD"/>
                </a:solidFill>
                <a:latin typeface="Poppins Heavy" panose="00000A00000000000000"/>
                <a:ea typeface="Poppins Heavy" panose="00000A00000000000000"/>
                <a:cs typeface="Poppins Heavy" panose="00000A00000000000000"/>
                <a:sym typeface="Poppins Heavy" panose="00000A00000000000000"/>
              </a:rPr>
              <a:t>Market Opportunity and Growth Potential</a:t>
            </a:r>
            <a:endParaRPr lang="en-US" sz="3000" b="1">
              <a:solidFill>
                <a:srgbClr val="004AAD"/>
              </a:solidFill>
              <a:latin typeface="Poppins Heavy" panose="00000A00000000000000"/>
              <a:ea typeface="Poppins Heavy" panose="00000A00000000000000"/>
              <a:cs typeface="Poppins Heavy" panose="00000A00000000000000"/>
              <a:sym typeface="Poppins Heavy" panose="00000A0000000000000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1601470" y="2095500"/>
            <a:ext cx="6152515" cy="3156585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6"/>
          <a:stretch>
            <a:fillRect/>
          </a:stretch>
        </p:blipFill>
        <p:spPr>
          <a:xfrm>
            <a:off x="2133600" y="8115300"/>
            <a:ext cx="4251960" cy="17576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8159</Words>
  <Application>WPS Presentation</Application>
  <PresentationFormat>On-screen Show (4:3)</PresentationFormat>
  <Paragraphs>224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Arial</vt:lpstr>
      <vt:lpstr>SimSun</vt:lpstr>
      <vt:lpstr>Wingdings</vt:lpstr>
      <vt:lpstr>Poppins Ultra-Bold</vt:lpstr>
      <vt:lpstr>Poppins</vt:lpstr>
      <vt:lpstr>Poppins Heavy</vt:lpstr>
      <vt:lpstr>Poppins Bold</vt:lpstr>
      <vt:lpstr>Fraunces Italics</vt:lpstr>
      <vt:lpstr>Fraunces</vt:lpstr>
      <vt:lpstr>Poppins Bold Italics</vt:lpstr>
      <vt:lpstr>Arial</vt:lpstr>
      <vt:lpstr>Montserrat Bold</vt:lpstr>
      <vt:lpstr>Microsoft YaHei</vt:lpstr>
      <vt:lpstr>Arial Unicode MS</vt:lpstr>
      <vt:lpstr>Calibri</vt:lpstr>
      <vt:lpstr>Poppins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UDITA HEALTHTECH PRIVATE LIMITED_ Seed Fund </dc:title>
  <dc:creator/>
  <cp:lastModifiedBy>WPS_1704343441</cp:lastModifiedBy>
  <cp:revision>3</cp:revision>
  <dcterms:created xsi:type="dcterms:W3CDTF">2006-08-16T00:00:00Z</dcterms:created>
  <dcterms:modified xsi:type="dcterms:W3CDTF">2025-03-25T05:53:44Z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AF04D84E13834242875F362AD8D936FF_13</vt:lpwstr>
  </property>
  <property fmtid="{D5CDD505-2E9C-101B-9397-08002B2CF9AE}" pid="3" name="KSOProductBuildVer">
    <vt:lpwstr>1033-12.2.0.20326</vt:lpwstr>
  </property>
</Properties>
</file>